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60" r:id="rId1"/>
    <p:sldMasterId id="2147483696" r:id="rId2"/>
  </p:sldMasterIdLst>
  <p:notesMasterIdLst>
    <p:notesMasterId r:id="rId34"/>
  </p:notesMasterIdLst>
  <p:sldIdLst>
    <p:sldId id="295" r:id="rId3"/>
    <p:sldId id="325" r:id="rId4"/>
    <p:sldId id="296" r:id="rId5"/>
    <p:sldId id="297" r:id="rId6"/>
    <p:sldId id="298" r:id="rId7"/>
    <p:sldId id="299" r:id="rId8"/>
    <p:sldId id="300" r:id="rId9"/>
    <p:sldId id="301" r:id="rId10"/>
    <p:sldId id="305" r:id="rId11"/>
    <p:sldId id="306" r:id="rId12"/>
    <p:sldId id="302" r:id="rId13"/>
    <p:sldId id="307" r:id="rId14"/>
    <p:sldId id="310" r:id="rId15"/>
    <p:sldId id="311" r:id="rId16"/>
    <p:sldId id="312" r:id="rId17"/>
    <p:sldId id="316" r:id="rId18"/>
    <p:sldId id="313" r:id="rId19"/>
    <p:sldId id="314" r:id="rId20"/>
    <p:sldId id="315" r:id="rId21"/>
    <p:sldId id="303" r:id="rId22"/>
    <p:sldId id="304" r:id="rId23"/>
    <p:sldId id="320" r:id="rId24"/>
    <p:sldId id="317" r:id="rId25"/>
    <p:sldId id="318" r:id="rId26"/>
    <p:sldId id="319" r:id="rId27"/>
    <p:sldId id="321" r:id="rId28"/>
    <p:sldId id="322" r:id="rId29"/>
    <p:sldId id="323" r:id="rId30"/>
    <p:sldId id="324" r:id="rId31"/>
    <p:sldId id="329" r:id="rId32"/>
    <p:sldId id="291" r:id="rId33"/>
  </p:sldIdLst>
  <p:sldSz cx="18288000" cy="10287000"/>
  <p:notesSz cx="10287000" cy="1828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DfeLVjFezjBJMFpfUNjGllX+0O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B6B6"/>
    <a:srgbClr val="222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3C6CC5-9C1C-4A69-B46F-EEFE436F23CD}">
  <a:tblStyle styleId="{643C6CC5-9C1C-4A69-B46F-EEFE436F23C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FB"/>
          </a:solidFill>
        </a:fill>
      </a:tcStyle>
    </a:wholeTbl>
    <a:band1H>
      <a:tcTxStyle b="off" i="off"/>
      <a:tcStyle>
        <a:tcBdr/>
        <a:fill>
          <a:solidFill>
            <a:srgbClr val="CACBF8"/>
          </a:solidFill>
        </a:fill>
      </a:tcStyle>
    </a:band1H>
    <a:band2H>
      <a:tcTxStyle b="off" i="off"/>
      <a:tcStyle>
        <a:tcBdr/>
      </a:tcStyle>
    </a:band2H>
    <a:band1V>
      <a:tcTxStyle b="off" i="off"/>
      <a:tcStyle>
        <a:tcBdr/>
        <a:fill>
          <a:solidFill>
            <a:srgbClr val="CACBF8"/>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2"/>
    <p:restoredTop sz="94694"/>
  </p:normalViewPr>
  <p:slideViewPr>
    <p:cSldViewPr snapToGrid="0">
      <p:cViewPr>
        <p:scale>
          <a:sx n="89" d="100"/>
          <a:sy n="89" d="100"/>
        </p:scale>
        <p:origin x="712" y="576"/>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36: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2" name="Google Shape;1362;p3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ck + lead">
  <p:cSld name="black + lead">
    <p:bg>
      <p:bgPr>
        <a:solidFill>
          <a:schemeClr val="dk1"/>
        </a:solidFill>
        <a:effectLst/>
      </p:bgPr>
    </p:bg>
    <p:spTree>
      <p:nvGrpSpPr>
        <p:cNvPr id="1" name="Shape 57"/>
        <p:cNvGrpSpPr/>
        <p:nvPr/>
      </p:nvGrpSpPr>
      <p:grpSpPr>
        <a:xfrm>
          <a:off x="0" y="0"/>
          <a:ext cx="0" cy="0"/>
          <a:chOff x="0" y="0"/>
          <a:chExt cx="0" cy="0"/>
        </a:xfrm>
      </p:grpSpPr>
      <p:sp>
        <p:nvSpPr>
          <p:cNvPr id="58" name="Google Shape;58;p43"/>
          <p:cNvSpPr txBox="1">
            <a:spLocks noGrp="1"/>
          </p:cNvSpPr>
          <p:nvPr>
            <p:ph type="body" idx="1"/>
          </p:nvPr>
        </p:nvSpPr>
        <p:spPr>
          <a:xfrm>
            <a:off x="438407" y="442492"/>
            <a:ext cx="13489628"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 name="Google Shape;59;p43"/>
          <p:cNvSpPr txBox="1">
            <a:spLocks noGrp="1"/>
          </p:cNvSpPr>
          <p:nvPr>
            <p:ph type="body" idx="2"/>
          </p:nvPr>
        </p:nvSpPr>
        <p:spPr>
          <a:xfrm>
            <a:off x="438407" y="1286125"/>
            <a:ext cx="7587993" cy="10784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2400"/>
              <a:buFont typeface="Arial"/>
              <a:buNone/>
              <a:defRPr sz="24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0" name="Google Shape;60;p43"/>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slide">
  <p:cSld name="BASIC slide">
    <p:bg>
      <p:bgPr>
        <a:solidFill>
          <a:schemeClr val="dk1"/>
        </a:solidFill>
        <a:effectLst/>
      </p:bgPr>
    </p:bg>
    <p:spTree>
      <p:nvGrpSpPr>
        <p:cNvPr id="1" name="Shape 61"/>
        <p:cNvGrpSpPr/>
        <p:nvPr/>
      </p:nvGrpSpPr>
      <p:grpSpPr>
        <a:xfrm>
          <a:off x="0" y="0"/>
          <a:ext cx="0" cy="0"/>
          <a:chOff x="0" y="0"/>
          <a:chExt cx="0" cy="0"/>
        </a:xfrm>
      </p:grpSpPr>
      <p:sp>
        <p:nvSpPr>
          <p:cNvPr id="62" name="Google Shape;62;p44"/>
          <p:cNvSpPr txBox="1">
            <a:spLocks noGrp="1"/>
          </p:cNvSpPr>
          <p:nvPr>
            <p:ph type="body" idx="1"/>
          </p:nvPr>
        </p:nvSpPr>
        <p:spPr>
          <a:xfrm>
            <a:off x="438407" y="442492"/>
            <a:ext cx="14112480"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3" name="Google Shape;63;p44"/>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 lead + text + img">
  <p:cSld name="black + lead + text + img">
    <p:spTree>
      <p:nvGrpSpPr>
        <p:cNvPr id="1" name="Shape 90"/>
        <p:cNvGrpSpPr/>
        <p:nvPr/>
      </p:nvGrpSpPr>
      <p:grpSpPr>
        <a:xfrm>
          <a:off x="0" y="0"/>
          <a:ext cx="0" cy="0"/>
          <a:chOff x="0" y="0"/>
          <a:chExt cx="0" cy="0"/>
        </a:xfrm>
      </p:grpSpPr>
      <p:sp>
        <p:nvSpPr>
          <p:cNvPr id="91" name="Google Shape;91;p68"/>
          <p:cNvSpPr txBox="1">
            <a:spLocks noGrp="1"/>
          </p:cNvSpPr>
          <p:nvPr>
            <p:ph type="body" idx="1"/>
          </p:nvPr>
        </p:nvSpPr>
        <p:spPr>
          <a:xfrm>
            <a:off x="438407" y="442492"/>
            <a:ext cx="14205245"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68"/>
          <p:cNvSpPr>
            <a:spLocks noGrp="1"/>
          </p:cNvSpPr>
          <p:nvPr>
            <p:ph type="pic" idx="2"/>
          </p:nvPr>
        </p:nvSpPr>
        <p:spPr>
          <a:xfrm>
            <a:off x="8362951" y="1705224"/>
            <a:ext cx="9394301" cy="7876925"/>
          </a:xfrm>
          <a:prstGeom prst="rect">
            <a:avLst/>
          </a:prstGeom>
          <a:noFill/>
          <a:ln>
            <a:noFill/>
          </a:ln>
        </p:spPr>
      </p:sp>
      <p:sp>
        <p:nvSpPr>
          <p:cNvPr id="93" name="Google Shape;93;p68"/>
          <p:cNvSpPr txBox="1">
            <a:spLocks noGrp="1"/>
          </p:cNvSpPr>
          <p:nvPr>
            <p:ph type="body" idx="3"/>
          </p:nvPr>
        </p:nvSpPr>
        <p:spPr>
          <a:xfrm>
            <a:off x="438407" y="2025702"/>
            <a:ext cx="7587993" cy="61170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1800"/>
              <a:buFont typeface="Arial"/>
              <a:buNone/>
              <a:defRPr sz="18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68"/>
          <p:cNvSpPr txBox="1">
            <a:spLocks noGrp="1"/>
          </p:cNvSpPr>
          <p:nvPr>
            <p:ph type="body" idx="4"/>
          </p:nvPr>
        </p:nvSpPr>
        <p:spPr>
          <a:xfrm>
            <a:off x="438407" y="1286125"/>
            <a:ext cx="7587993" cy="6908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2400"/>
              <a:buFont typeface="Arial"/>
              <a:buNone/>
              <a:defRPr sz="24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68"/>
          <p:cNvSpPr txBox="1">
            <a:spLocks noGrp="1"/>
          </p:cNvSpPr>
          <p:nvPr>
            <p:ph type="body" idx="5"/>
          </p:nvPr>
        </p:nvSpPr>
        <p:spPr>
          <a:xfrm>
            <a:off x="438407" y="8674100"/>
            <a:ext cx="3841493" cy="11704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5555"/>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6" name="Google Shape;96;p68"/>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ck + lead+ 2 columns">
  <p:cSld name="black + lead+ 2 columns">
    <p:spTree>
      <p:nvGrpSpPr>
        <p:cNvPr id="1" name="Shape 97"/>
        <p:cNvGrpSpPr/>
        <p:nvPr/>
      </p:nvGrpSpPr>
      <p:grpSpPr>
        <a:xfrm>
          <a:off x="0" y="0"/>
          <a:ext cx="0" cy="0"/>
          <a:chOff x="0" y="0"/>
          <a:chExt cx="0" cy="0"/>
        </a:xfrm>
      </p:grpSpPr>
      <p:sp>
        <p:nvSpPr>
          <p:cNvPr id="98" name="Google Shape;98;p69"/>
          <p:cNvSpPr txBox="1">
            <a:spLocks noGrp="1"/>
          </p:cNvSpPr>
          <p:nvPr>
            <p:ph type="body" idx="1"/>
          </p:nvPr>
        </p:nvSpPr>
        <p:spPr>
          <a:xfrm>
            <a:off x="438407" y="2899176"/>
            <a:ext cx="7587993"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69"/>
          <p:cNvSpPr txBox="1">
            <a:spLocks noGrp="1"/>
          </p:cNvSpPr>
          <p:nvPr>
            <p:ph type="body" idx="2"/>
          </p:nvPr>
        </p:nvSpPr>
        <p:spPr>
          <a:xfrm>
            <a:off x="438407" y="4124834"/>
            <a:ext cx="7587993"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69"/>
          <p:cNvSpPr txBox="1">
            <a:spLocks noGrp="1"/>
          </p:cNvSpPr>
          <p:nvPr>
            <p:ph type="body" idx="3"/>
          </p:nvPr>
        </p:nvSpPr>
        <p:spPr>
          <a:xfrm>
            <a:off x="438407" y="442492"/>
            <a:ext cx="16315378"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Google Shape;101;p69"/>
          <p:cNvSpPr txBox="1">
            <a:spLocks noGrp="1"/>
          </p:cNvSpPr>
          <p:nvPr>
            <p:ph type="body" idx="4"/>
          </p:nvPr>
        </p:nvSpPr>
        <p:spPr>
          <a:xfrm>
            <a:off x="9144000" y="2899176"/>
            <a:ext cx="7587993"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Google Shape;102;p69"/>
          <p:cNvSpPr txBox="1">
            <a:spLocks noGrp="1"/>
          </p:cNvSpPr>
          <p:nvPr>
            <p:ph type="body" idx="5"/>
          </p:nvPr>
        </p:nvSpPr>
        <p:spPr>
          <a:xfrm>
            <a:off x="9144000" y="4124834"/>
            <a:ext cx="7587993"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69"/>
          <p:cNvSpPr txBox="1">
            <a:spLocks noGrp="1"/>
          </p:cNvSpPr>
          <p:nvPr>
            <p:ph type="body" idx="6"/>
          </p:nvPr>
        </p:nvSpPr>
        <p:spPr>
          <a:xfrm>
            <a:off x="438407" y="1286125"/>
            <a:ext cx="7587993" cy="10784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2400"/>
              <a:buFont typeface="Arial"/>
              <a:buNone/>
              <a:defRPr sz="24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04" name="Google Shape;104;p69"/>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ck + 2 columns">
  <p:cSld name="black + 2 columns">
    <p:spTree>
      <p:nvGrpSpPr>
        <p:cNvPr id="1" name="Shape 105"/>
        <p:cNvGrpSpPr/>
        <p:nvPr/>
      </p:nvGrpSpPr>
      <p:grpSpPr>
        <a:xfrm>
          <a:off x="0" y="0"/>
          <a:ext cx="0" cy="0"/>
          <a:chOff x="0" y="0"/>
          <a:chExt cx="0" cy="0"/>
        </a:xfrm>
      </p:grpSpPr>
      <p:sp>
        <p:nvSpPr>
          <p:cNvPr id="106" name="Google Shape;106;p70"/>
          <p:cNvSpPr txBox="1">
            <a:spLocks noGrp="1"/>
          </p:cNvSpPr>
          <p:nvPr>
            <p:ph type="body" idx="1"/>
          </p:nvPr>
        </p:nvSpPr>
        <p:spPr>
          <a:xfrm>
            <a:off x="438407" y="2027456"/>
            <a:ext cx="7587993"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Google Shape;107;p70"/>
          <p:cNvSpPr txBox="1">
            <a:spLocks noGrp="1"/>
          </p:cNvSpPr>
          <p:nvPr>
            <p:ph type="body" idx="2"/>
          </p:nvPr>
        </p:nvSpPr>
        <p:spPr>
          <a:xfrm>
            <a:off x="438407" y="3260560"/>
            <a:ext cx="7587993"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70"/>
          <p:cNvSpPr txBox="1">
            <a:spLocks noGrp="1"/>
          </p:cNvSpPr>
          <p:nvPr>
            <p:ph type="body" idx="3"/>
          </p:nvPr>
        </p:nvSpPr>
        <p:spPr>
          <a:xfrm>
            <a:off x="438407" y="442492"/>
            <a:ext cx="16315378"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70"/>
          <p:cNvSpPr txBox="1">
            <a:spLocks noGrp="1"/>
          </p:cNvSpPr>
          <p:nvPr>
            <p:ph type="body" idx="4"/>
          </p:nvPr>
        </p:nvSpPr>
        <p:spPr>
          <a:xfrm>
            <a:off x="9144000" y="2027456"/>
            <a:ext cx="7587993"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70"/>
          <p:cNvSpPr txBox="1">
            <a:spLocks noGrp="1"/>
          </p:cNvSpPr>
          <p:nvPr>
            <p:ph type="body" idx="5"/>
          </p:nvPr>
        </p:nvSpPr>
        <p:spPr>
          <a:xfrm>
            <a:off x="9144000" y="3260560"/>
            <a:ext cx="7587993"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1" name="Google Shape;111;p70"/>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ck + 3 columns">
  <p:cSld name="black + 3 columns">
    <p:spTree>
      <p:nvGrpSpPr>
        <p:cNvPr id="1" name="Shape 112"/>
        <p:cNvGrpSpPr/>
        <p:nvPr/>
      </p:nvGrpSpPr>
      <p:grpSpPr>
        <a:xfrm>
          <a:off x="0" y="0"/>
          <a:ext cx="0" cy="0"/>
          <a:chOff x="0" y="0"/>
          <a:chExt cx="0" cy="0"/>
        </a:xfrm>
      </p:grpSpPr>
      <p:sp>
        <p:nvSpPr>
          <p:cNvPr id="113" name="Google Shape;113;p71"/>
          <p:cNvSpPr txBox="1">
            <a:spLocks noGrp="1"/>
          </p:cNvSpPr>
          <p:nvPr>
            <p:ph type="body" idx="1"/>
          </p:nvPr>
        </p:nvSpPr>
        <p:spPr>
          <a:xfrm>
            <a:off x="438407" y="2026936"/>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71"/>
          <p:cNvSpPr txBox="1">
            <a:spLocks noGrp="1"/>
          </p:cNvSpPr>
          <p:nvPr>
            <p:ph type="body" idx="2"/>
          </p:nvPr>
        </p:nvSpPr>
        <p:spPr>
          <a:xfrm>
            <a:off x="438407" y="3260560"/>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71"/>
          <p:cNvSpPr txBox="1">
            <a:spLocks noGrp="1"/>
          </p:cNvSpPr>
          <p:nvPr>
            <p:ph type="body" idx="3"/>
          </p:nvPr>
        </p:nvSpPr>
        <p:spPr>
          <a:xfrm>
            <a:off x="438407" y="442492"/>
            <a:ext cx="16315378"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71"/>
          <p:cNvSpPr txBox="1">
            <a:spLocks noGrp="1"/>
          </p:cNvSpPr>
          <p:nvPr>
            <p:ph type="body" idx="4"/>
          </p:nvPr>
        </p:nvSpPr>
        <p:spPr>
          <a:xfrm>
            <a:off x="12140411" y="2026936"/>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71"/>
          <p:cNvSpPr txBox="1">
            <a:spLocks noGrp="1"/>
          </p:cNvSpPr>
          <p:nvPr>
            <p:ph type="body" idx="5"/>
          </p:nvPr>
        </p:nvSpPr>
        <p:spPr>
          <a:xfrm>
            <a:off x="12140411" y="3260560"/>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71"/>
          <p:cNvSpPr txBox="1">
            <a:spLocks noGrp="1"/>
          </p:cNvSpPr>
          <p:nvPr>
            <p:ph type="body" idx="6"/>
          </p:nvPr>
        </p:nvSpPr>
        <p:spPr>
          <a:xfrm>
            <a:off x="6289409" y="2026936"/>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71"/>
          <p:cNvSpPr txBox="1">
            <a:spLocks noGrp="1"/>
          </p:cNvSpPr>
          <p:nvPr>
            <p:ph type="body" idx="7"/>
          </p:nvPr>
        </p:nvSpPr>
        <p:spPr>
          <a:xfrm>
            <a:off x="6289409" y="3260560"/>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0" name="Google Shape;120;p71"/>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ck +lead+ 3 columns">
  <p:cSld name="black +lead+ 3 columns">
    <p:spTree>
      <p:nvGrpSpPr>
        <p:cNvPr id="1" name="Shape 121"/>
        <p:cNvGrpSpPr/>
        <p:nvPr/>
      </p:nvGrpSpPr>
      <p:grpSpPr>
        <a:xfrm>
          <a:off x="0" y="0"/>
          <a:ext cx="0" cy="0"/>
          <a:chOff x="0" y="0"/>
          <a:chExt cx="0" cy="0"/>
        </a:xfrm>
      </p:grpSpPr>
      <p:sp>
        <p:nvSpPr>
          <p:cNvPr id="122" name="Google Shape;122;p72"/>
          <p:cNvSpPr txBox="1">
            <a:spLocks noGrp="1"/>
          </p:cNvSpPr>
          <p:nvPr>
            <p:ph type="body" idx="1"/>
          </p:nvPr>
        </p:nvSpPr>
        <p:spPr>
          <a:xfrm>
            <a:off x="438407" y="2856912"/>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3" name="Google Shape;123;p72"/>
          <p:cNvSpPr txBox="1">
            <a:spLocks noGrp="1"/>
          </p:cNvSpPr>
          <p:nvPr>
            <p:ph type="body" idx="2"/>
          </p:nvPr>
        </p:nvSpPr>
        <p:spPr>
          <a:xfrm>
            <a:off x="438407" y="4082117"/>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72"/>
          <p:cNvSpPr txBox="1">
            <a:spLocks noGrp="1"/>
          </p:cNvSpPr>
          <p:nvPr>
            <p:ph type="body" idx="3"/>
          </p:nvPr>
        </p:nvSpPr>
        <p:spPr>
          <a:xfrm>
            <a:off x="438407" y="442492"/>
            <a:ext cx="16315378" cy="66823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5555"/>
              </a:lnSpc>
              <a:spcBef>
                <a:spcPts val="1000"/>
              </a:spcBef>
              <a:spcAft>
                <a:spcPts val="0"/>
              </a:spcAft>
              <a:buClr>
                <a:schemeClr val="lt1"/>
              </a:buClr>
              <a:buSzPts val="4500"/>
              <a:buFont typeface="Arial"/>
              <a:buNone/>
              <a:defRPr sz="4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5" name="Google Shape;125;p72"/>
          <p:cNvSpPr txBox="1">
            <a:spLocks noGrp="1"/>
          </p:cNvSpPr>
          <p:nvPr>
            <p:ph type="body" idx="4"/>
          </p:nvPr>
        </p:nvSpPr>
        <p:spPr>
          <a:xfrm>
            <a:off x="12140411" y="2856912"/>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6" name="Google Shape;126;p72"/>
          <p:cNvSpPr txBox="1">
            <a:spLocks noGrp="1"/>
          </p:cNvSpPr>
          <p:nvPr>
            <p:ph type="body" idx="5"/>
          </p:nvPr>
        </p:nvSpPr>
        <p:spPr>
          <a:xfrm>
            <a:off x="12140411" y="4082117"/>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72"/>
          <p:cNvSpPr txBox="1">
            <a:spLocks noGrp="1"/>
          </p:cNvSpPr>
          <p:nvPr>
            <p:ph type="body" idx="6"/>
          </p:nvPr>
        </p:nvSpPr>
        <p:spPr>
          <a:xfrm>
            <a:off x="6289409" y="2856912"/>
            <a:ext cx="5616841" cy="8215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72"/>
          <p:cNvSpPr txBox="1">
            <a:spLocks noGrp="1"/>
          </p:cNvSpPr>
          <p:nvPr>
            <p:ph type="body" idx="7"/>
          </p:nvPr>
        </p:nvSpPr>
        <p:spPr>
          <a:xfrm>
            <a:off x="6289409" y="4082117"/>
            <a:ext cx="5616841" cy="56649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4999"/>
              </a:lnSpc>
              <a:spcBef>
                <a:spcPts val="1000"/>
              </a:spcBef>
              <a:spcAft>
                <a:spcPts val="0"/>
              </a:spcAft>
              <a:buClr>
                <a:srgbClr val="9AA1A8"/>
              </a:buClr>
              <a:buSzPts val="2000"/>
              <a:buFont typeface="Arial"/>
              <a:buNone/>
              <a:defRPr sz="20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Google Shape;129;p72"/>
          <p:cNvSpPr txBox="1">
            <a:spLocks noGrp="1"/>
          </p:cNvSpPr>
          <p:nvPr>
            <p:ph type="body" idx="8"/>
          </p:nvPr>
        </p:nvSpPr>
        <p:spPr>
          <a:xfrm>
            <a:off x="438407" y="1286125"/>
            <a:ext cx="7587993" cy="10784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2400"/>
              <a:buFont typeface="Arial"/>
              <a:buNone/>
              <a:defRPr sz="2400" b="0" i="0" u="none" strike="noStrike" cap="none">
                <a:solidFill>
                  <a:srgbClr val="9AA1A8"/>
                </a:solidFill>
                <a:latin typeface="Arial"/>
                <a:ea typeface="Arial"/>
                <a:cs typeface="Arial"/>
                <a:sym typeface="Arial"/>
              </a:defRPr>
            </a:lvl1pPr>
            <a:lvl2pPr marL="914400" marR="0" lvl="1"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30" name="Google Shape;130;p72"/>
          <p:cNvPicPr preferRelativeResize="0"/>
          <p:nvPr/>
        </p:nvPicPr>
        <p:blipFill rotWithShape="1">
          <a:blip r:embed="rId2">
            <a:alphaModFix/>
          </a:blip>
          <a:srcRect/>
          <a:stretch/>
        </p:blipFill>
        <p:spPr>
          <a:xfrm>
            <a:off x="15011892" y="442492"/>
            <a:ext cx="2655208" cy="5173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_with_black_footer(2)">
  <p:cSld name="closing_with_black_footer(2)">
    <p:spTree>
      <p:nvGrpSpPr>
        <p:cNvPr id="1" name="Shape 488"/>
        <p:cNvGrpSpPr/>
        <p:nvPr/>
      </p:nvGrpSpPr>
      <p:grpSpPr>
        <a:xfrm>
          <a:off x="0" y="0"/>
          <a:ext cx="0" cy="0"/>
          <a:chOff x="0" y="0"/>
          <a:chExt cx="0" cy="0"/>
        </a:xfrm>
      </p:grpSpPr>
      <p:pic>
        <p:nvPicPr>
          <p:cNvPr id="489" name="Google Shape;489;p61" descr="preencoded.png"/>
          <p:cNvPicPr preferRelativeResize="0"/>
          <p:nvPr/>
        </p:nvPicPr>
        <p:blipFill rotWithShape="1">
          <a:blip r:embed="rId2">
            <a:alphaModFix/>
          </a:blip>
          <a:srcRect/>
          <a:stretch/>
        </p:blipFill>
        <p:spPr>
          <a:xfrm>
            <a:off x="0" y="0"/>
            <a:ext cx="18288000" cy="9334500"/>
          </a:xfrm>
          <a:prstGeom prst="rect">
            <a:avLst/>
          </a:prstGeom>
          <a:noFill/>
          <a:ln>
            <a:noFill/>
          </a:ln>
        </p:spPr>
      </p:pic>
      <p:sp>
        <p:nvSpPr>
          <p:cNvPr id="490" name="Google Shape;490;p61" descr="preencoded.png"/>
          <p:cNvSpPr/>
          <p:nvPr/>
        </p:nvSpPr>
        <p:spPr>
          <a:xfrm>
            <a:off x="0" y="8953500"/>
            <a:ext cx="18288000" cy="1336595"/>
          </a:xfrm>
          <a:custGeom>
            <a:avLst/>
            <a:gdLst/>
            <a:ahLst/>
            <a:cxnLst/>
            <a:rect l="l" t="t" r="r" b="b"/>
            <a:pathLst>
              <a:path w="18288000" h="1336595" extrusionOk="0">
                <a:moveTo>
                  <a:pt x="0" y="0"/>
                </a:moveTo>
                <a:lnTo>
                  <a:pt x="18288000" y="0"/>
                </a:lnTo>
                <a:lnTo>
                  <a:pt x="18288000" y="1336596"/>
                </a:lnTo>
                <a:lnTo>
                  <a:pt x="0" y="1336596"/>
                </a:lnTo>
                <a:close/>
              </a:path>
            </a:pathLst>
          </a:custGeom>
          <a:solidFill>
            <a:srgbClr val="1516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91" name="Google Shape;491;p61"/>
          <p:cNvSpPr/>
          <p:nvPr/>
        </p:nvSpPr>
        <p:spPr>
          <a:xfrm>
            <a:off x="568537" y="9336063"/>
            <a:ext cx="2400300" cy="495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GROUP-IB.COM</a:t>
            </a:r>
            <a:br>
              <a:rPr lang="en-US" sz="1650" b="0" i="0" u="none" strike="noStrike" cap="none">
                <a:solidFill>
                  <a:srgbClr val="9AA1A8"/>
                </a:solidFill>
                <a:latin typeface="Arial"/>
                <a:ea typeface="Arial"/>
                <a:cs typeface="Arial"/>
                <a:sym typeface="Arial"/>
              </a:rPr>
            </a:br>
            <a:r>
              <a:rPr lang="en-US" sz="1650" b="0" i="0" u="none" strike="noStrike" cap="none">
                <a:solidFill>
                  <a:srgbClr val="9AA1A8"/>
                </a:solidFill>
                <a:latin typeface="Arial"/>
                <a:ea typeface="Arial"/>
                <a:cs typeface="Arial"/>
                <a:sym typeface="Arial"/>
              </a:rPr>
              <a:t>INFO@GROUP-IB.COM</a:t>
            </a:r>
            <a:endParaRPr sz="1650" b="0" i="0" u="none" strike="noStrike" cap="none">
              <a:solidFill>
                <a:srgbClr val="000000"/>
              </a:solidFill>
              <a:latin typeface="Arial"/>
              <a:ea typeface="Arial"/>
              <a:cs typeface="Arial"/>
              <a:sym typeface="Arial"/>
            </a:endParaRPr>
          </a:p>
        </p:txBody>
      </p:sp>
      <p:sp>
        <p:nvSpPr>
          <p:cNvPr id="492" name="Google Shape;492;p61"/>
          <p:cNvSpPr/>
          <p:nvPr/>
        </p:nvSpPr>
        <p:spPr>
          <a:xfrm>
            <a:off x="3426037" y="9336063"/>
            <a:ext cx="2228850" cy="495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GROUP-IB.COM/BLOG</a:t>
            </a:r>
            <a:br>
              <a:rPr lang="en-US" sz="1650" b="0" i="0" u="none" strike="noStrike" cap="none">
                <a:solidFill>
                  <a:srgbClr val="9AA1A8"/>
                </a:solidFill>
                <a:latin typeface="Arial"/>
                <a:ea typeface="Arial"/>
                <a:cs typeface="Arial"/>
                <a:sym typeface="Arial"/>
              </a:rPr>
            </a:br>
            <a:r>
              <a:rPr lang="en-US" sz="1650" b="0" i="0" u="none" strike="noStrike" cap="none">
                <a:solidFill>
                  <a:srgbClr val="9AA1A8"/>
                </a:solidFill>
                <a:latin typeface="Arial"/>
                <a:ea typeface="Arial"/>
                <a:cs typeface="Arial"/>
                <a:sym typeface="Arial"/>
              </a:rPr>
              <a:t>+65 3159 37 98</a:t>
            </a:r>
            <a:endParaRPr sz="1650" b="0" i="0" u="none" strike="noStrike" cap="none">
              <a:solidFill>
                <a:srgbClr val="000000"/>
              </a:solidFill>
              <a:latin typeface="Arial"/>
              <a:ea typeface="Arial"/>
              <a:cs typeface="Arial"/>
              <a:sym typeface="Arial"/>
            </a:endParaRPr>
          </a:p>
        </p:txBody>
      </p:sp>
      <p:sp>
        <p:nvSpPr>
          <p:cNvPr id="493" name="Google Shape;493;p61"/>
          <p:cNvSpPr/>
          <p:nvPr/>
        </p:nvSpPr>
        <p:spPr>
          <a:xfrm>
            <a:off x="15065589" y="9336063"/>
            <a:ext cx="942975" cy="24765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TWITTER</a:t>
            </a:r>
            <a:endParaRPr sz="1650" b="0" i="0" u="none" strike="noStrike" cap="none">
              <a:solidFill>
                <a:srgbClr val="000000"/>
              </a:solidFill>
              <a:latin typeface="Arial"/>
              <a:ea typeface="Arial"/>
              <a:cs typeface="Arial"/>
              <a:sym typeface="Arial"/>
            </a:endParaRPr>
          </a:p>
        </p:txBody>
      </p:sp>
      <p:sp>
        <p:nvSpPr>
          <p:cNvPr id="494" name="Google Shape;494;p61"/>
          <p:cNvSpPr/>
          <p:nvPr/>
        </p:nvSpPr>
        <p:spPr>
          <a:xfrm>
            <a:off x="13446338" y="9336063"/>
            <a:ext cx="1171575" cy="24765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FACEBOOK</a:t>
            </a:r>
            <a:endParaRPr sz="1650" b="0" i="0" u="none" strike="noStrike" cap="none">
              <a:solidFill>
                <a:srgbClr val="000000"/>
              </a:solidFill>
              <a:latin typeface="Arial"/>
              <a:ea typeface="Arial"/>
              <a:cs typeface="Arial"/>
              <a:sym typeface="Arial"/>
            </a:endParaRPr>
          </a:p>
        </p:txBody>
      </p:sp>
      <p:sp>
        <p:nvSpPr>
          <p:cNvPr id="495" name="Google Shape;495;p61"/>
          <p:cNvSpPr/>
          <p:nvPr/>
        </p:nvSpPr>
        <p:spPr>
          <a:xfrm>
            <a:off x="11998536" y="9336063"/>
            <a:ext cx="1000125" cy="24765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LINKEDIN</a:t>
            </a:r>
            <a:endParaRPr sz="1650" b="0" i="0" u="none" strike="noStrike" cap="none">
              <a:solidFill>
                <a:srgbClr val="000000"/>
              </a:solidFill>
              <a:latin typeface="Arial"/>
              <a:ea typeface="Arial"/>
              <a:cs typeface="Arial"/>
              <a:sym typeface="Arial"/>
            </a:endParaRPr>
          </a:p>
        </p:txBody>
      </p:sp>
      <p:sp>
        <p:nvSpPr>
          <p:cNvPr id="496" name="Google Shape;496;p61"/>
          <p:cNvSpPr/>
          <p:nvPr/>
        </p:nvSpPr>
        <p:spPr>
          <a:xfrm>
            <a:off x="16430625" y="9336063"/>
            <a:ext cx="1276350" cy="247650"/>
          </a:xfrm>
          <a:prstGeom prst="rect">
            <a:avLst/>
          </a:prstGeom>
          <a:noFill/>
          <a:ln>
            <a:noFill/>
          </a:ln>
        </p:spPr>
        <p:txBody>
          <a:bodyPr spcFirstLastPara="1" wrap="square" lIns="0" tIns="0" rIns="0" bIns="0" anchor="t" anchorCtr="0">
            <a:noAutofit/>
          </a:bodyPr>
          <a:lstStyle/>
          <a:p>
            <a:pPr marL="0" marR="0" lvl="0" indent="0" algn="r" rtl="0">
              <a:lnSpc>
                <a:spcPct val="120000"/>
              </a:lnSpc>
              <a:spcBef>
                <a:spcPts val="0"/>
              </a:spcBef>
              <a:spcAft>
                <a:spcPts val="0"/>
              </a:spcAft>
              <a:buClr>
                <a:srgbClr val="9AA1A8"/>
              </a:buClr>
              <a:buSzPts val="1650"/>
              <a:buFont typeface="Arial"/>
              <a:buNone/>
            </a:pPr>
            <a:r>
              <a:rPr lang="en-US" sz="1650" b="0" i="0" u="none" strike="noStrike" cap="none">
                <a:solidFill>
                  <a:srgbClr val="9AA1A8"/>
                </a:solidFill>
                <a:latin typeface="Arial"/>
                <a:ea typeface="Arial"/>
                <a:cs typeface="Arial"/>
                <a:sym typeface="Arial"/>
              </a:rPr>
              <a:t>INSTAGRAM</a:t>
            </a:r>
            <a:endParaRPr sz="1650" b="0" i="0" u="none" strike="noStrike" cap="none">
              <a:solidFill>
                <a:srgbClr val="000000"/>
              </a:solidFill>
              <a:latin typeface="Arial"/>
              <a:ea typeface="Arial"/>
              <a:cs typeface="Arial"/>
              <a:sym typeface="Arial"/>
            </a:endParaRPr>
          </a:p>
        </p:txBody>
      </p:sp>
      <p:pic>
        <p:nvPicPr>
          <p:cNvPr id="497" name="Google Shape;497;p61"/>
          <p:cNvPicPr preferRelativeResize="0"/>
          <p:nvPr/>
        </p:nvPicPr>
        <p:blipFill rotWithShape="1">
          <a:blip r:embed="rId3">
            <a:alphaModFix/>
          </a:blip>
          <a:srcRect/>
          <a:stretch/>
        </p:blipFill>
        <p:spPr>
          <a:xfrm>
            <a:off x="571501" y="581221"/>
            <a:ext cx="4020378" cy="783358"/>
          </a:xfrm>
          <a:prstGeom prst="rect">
            <a:avLst/>
          </a:prstGeom>
          <a:noFill/>
          <a:ln>
            <a:noFill/>
          </a:ln>
        </p:spPr>
      </p:pic>
      <p:sp>
        <p:nvSpPr>
          <p:cNvPr id="498" name="Google Shape;498;p61"/>
          <p:cNvSpPr/>
          <p:nvPr/>
        </p:nvSpPr>
        <p:spPr>
          <a:xfrm>
            <a:off x="487156" y="6286500"/>
            <a:ext cx="17219819" cy="219075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FFFFF"/>
              </a:buClr>
              <a:buSzPts val="7500"/>
              <a:buFont typeface="Arial"/>
              <a:buNone/>
            </a:pPr>
            <a:r>
              <a:rPr lang="en-US" sz="7500" b="0" i="0" u="none" strike="noStrike" cap="none">
                <a:solidFill>
                  <a:srgbClr val="FFFFFF"/>
                </a:solidFill>
                <a:latin typeface="Arial"/>
                <a:ea typeface="Arial"/>
                <a:cs typeface="Arial"/>
                <a:sym typeface="Arial"/>
              </a:rPr>
              <a:t>PREVENTING AND RESEARCHING </a:t>
            </a:r>
            <a:br>
              <a:rPr lang="en-US" sz="7500" b="0" i="0" u="none" strike="noStrike" cap="none">
                <a:solidFill>
                  <a:srgbClr val="000000"/>
                </a:solidFill>
                <a:latin typeface="Arial"/>
                <a:ea typeface="Arial"/>
                <a:cs typeface="Arial"/>
                <a:sym typeface="Arial"/>
              </a:rPr>
            </a:br>
            <a:r>
              <a:rPr lang="en-US" sz="7500" b="0" i="0" u="none" strike="noStrike" cap="none">
                <a:solidFill>
                  <a:srgbClr val="FFFFFF"/>
                </a:solidFill>
                <a:latin typeface="Arial"/>
                <a:ea typeface="Arial"/>
                <a:cs typeface="Arial"/>
                <a:sym typeface="Arial"/>
              </a:rPr>
              <a:t>CYBERCRIME SINCE 2003</a:t>
            </a:r>
            <a:endParaRPr sz="7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_with_image(2)">
  <p:cSld name="closing_with_image(2)">
    <p:spTree>
      <p:nvGrpSpPr>
        <p:cNvPr id="1" name="Shape 506"/>
        <p:cNvGrpSpPr/>
        <p:nvPr/>
      </p:nvGrpSpPr>
      <p:grpSpPr>
        <a:xfrm>
          <a:off x="0" y="0"/>
          <a:ext cx="0" cy="0"/>
          <a:chOff x="0" y="0"/>
          <a:chExt cx="0" cy="0"/>
        </a:xfrm>
      </p:grpSpPr>
      <p:pic>
        <p:nvPicPr>
          <p:cNvPr id="507" name="Google Shape;507;p89"/>
          <p:cNvPicPr preferRelativeResize="0"/>
          <p:nvPr/>
        </p:nvPicPr>
        <p:blipFill rotWithShape="1">
          <a:blip r:embed="rId2">
            <a:alphaModFix/>
          </a:blip>
          <a:srcRect/>
          <a:stretch/>
        </p:blipFill>
        <p:spPr>
          <a:xfrm>
            <a:off x="0" y="0"/>
            <a:ext cx="18288000" cy="10286999"/>
          </a:xfrm>
          <a:prstGeom prst="rect">
            <a:avLst/>
          </a:prstGeom>
          <a:noFill/>
          <a:ln>
            <a:noFill/>
          </a:ln>
        </p:spPr>
      </p:pic>
      <p:pic>
        <p:nvPicPr>
          <p:cNvPr id="508" name="Google Shape;508;p89" descr="preencoded.png"/>
          <p:cNvPicPr preferRelativeResize="0"/>
          <p:nvPr/>
        </p:nvPicPr>
        <p:blipFill rotWithShape="1">
          <a:blip r:embed="rId3">
            <a:alphaModFix/>
          </a:blip>
          <a:srcRect b="43164"/>
          <a:stretch/>
        </p:blipFill>
        <p:spPr>
          <a:xfrm>
            <a:off x="0" y="9231086"/>
            <a:ext cx="18288000" cy="1055914"/>
          </a:xfrm>
          <a:prstGeom prst="rect">
            <a:avLst/>
          </a:prstGeom>
          <a:noFill/>
          <a:ln>
            <a:noFill/>
          </a:ln>
        </p:spPr>
      </p:pic>
      <p:sp>
        <p:nvSpPr>
          <p:cNvPr id="509" name="Google Shape;509;p89"/>
          <p:cNvSpPr txBox="1">
            <a:spLocks noGrp="1"/>
          </p:cNvSpPr>
          <p:nvPr>
            <p:ph type="body" idx="1"/>
          </p:nvPr>
        </p:nvSpPr>
        <p:spPr>
          <a:xfrm>
            <a:off x="514608" y="9353820"/>
            <a:ext cx="8048821"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9AA1A8"/>
              </a:buClr>
              <a:buSzPts val="3000"/>
              <a:buFont typeface="Arial"/>
              <a:buNone/>
              <a:defRPr sz="3000" b="0" i="0" u="none" strike="noStrike" cap="none">
                <a:solidFill>
                  <a:srgbClr val="9AA1A8"/>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10" name="Google Shape;510;p89"/>
          <p:cNvSpPr txBox="1">
            <a:spLocks noGrp="1"/>
          </p:cNvSpPr>
          <p:nvPr>
            <p:ph type="body" idx="2"/>
          </p:nvPr>
        </p:nvSpPr>
        <p:spPr>
          <a:xfrm>
            <a:off x="451108" y="7996551"/>
            <a:ext cx="12060206" cy="1308443"/>
          </a:xfrm>
          <a:prstGeom prst="rect">
            <a:avLst/>
          </a:prstGeom>
          <a:noFill/>
          <a:ln>
            <a:noFill/>
          </a:ln>
        </p:spPr>
        <p:txBody>
          <a:bodyPr spcFirstLastPara="1" wrap="square" lIns="91425" tIns="45700" rIns="91425" bIns="45700" anchor="b" anchorCtr="0">
            <a:noAutofit/>
          </a:bodyPr>
          <a:lstStyle>
            <a:lvl1pPr marL="457200" marR="0" lvl="0" indent="-228600" algn="l" rtl="0">
              <a:lnSpc>
                <a:spcPct val="70000"/>
              </a:lnSpc>
              <a:spcBef>
                <a:spcPts val="1000"/>
              </a:spcBef>
              <a:spcAft>
                <a:spcPts val="0"/>
              </a:spcAft>
              <a:buClr>
                <a:schemeClr val="lt1"/>
              </a:buClr>
              <a:buSzPts val="9600"/>
              <a:buFont typeface="Arial"/>
              <a:buNone/>
              <a:defRPr sz="9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11" name="Google Shape;511;p89"/>
          <p:cNvSpPr>
            <a:spLocks noGrp="1"/>
          </p:cNvSpPr>
          <p:nvPr>
            <p:ph type="pic" idx="3"/>
          </p:nvPr>
        </p:nvSpPr>
        <p:spPr>
          <a:xfrm>
            <a:off x="15769753" y="7654118"/>
            <a:ext cx="1993307" cy="1993307"/>
          </a:xfrm>
          <a:prstGeom prst="rect">
            <a:avLst/>
          </a:prstGeom>
          <a:noFill/>
          <a:ln>
            <a:noFill/>
          </a:ln>
        </p:spPr>
      </p:sp>
      <p:pic>
        <p:nvPicPr>
          <p:cNvPr id="512" name="Google Shape;512;p89"/>
          <p:cNvPicPr preferRelativeResize="0"/>
          <p:nvPr/>
        </p:nvPicPr>
        <p:blipFill rotWithShape="1">
          <a:blip r:embed="rId4">
            <a:alphaModFix/>
          </a:blip>
          <a:srcRect/>
          <a:stretch/>
        </p:blipFill>
        <p:spPr>
          <a:xfrm>
            <a:off x="561975" y="505515"/>
            <a:ext cx="3730811" cy="726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8" r:id="rId5"/>
    <p:sldLayoutId id="2147483669"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7" r:id="rId1"/>
    <p:sldLayoutId id="214748369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x.com/midnight_comms/status/1751451209238479189" TargetMode="External"/><Relationship Id="rId2" Type="http://schemas.openxmlformats.org/officeDocument/2006/relationships/hyperlink" Target="https://x.com/malwrhunterteam/status/1751399972124184757"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roup-ib.com/products/threat-intelligence/"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group-ib.com/products/fraud-protection/"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D6C9AE8-199C-10C5-9A34-7EC9EAFD05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9000"/>
                    </a14:imgEffect>
                  </a14:imgLayer>
                </a14:imgProps>
              </a:ext>
              <a:ext uri="{28A0092B-C50C-407E-A947-70E740481C1C}">
                <a14:useLocalDpi xmlns:a14="http://schemas.microsoft.com/office/drawing/2010/main" val="0"/>
              </a:ext>
            </a:extLst>
          </a:blip>
          <a:srcRect l="5556" r="5556"/>
          <a:stretch/>
        </p:blipFill>
        <p:spPr bwMode="auto">
          <a:xfrm>
            <a:off x="0" y="14288"/>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20;p1">
            <a:extLst>
              <a:ext uri="{FF2B5EF4-FFF2-40B4-BE49-F238E27FC236}">
                <a16:creationId xmlns:a16="http://schemas.microsoft.com/office/drawing/2014/main" id="{A86E7BF4-2688-062F-D817-22629E9953D8}"/>
              </a:ext>
            </a:extLst>
          </p:cNvPr>
          <p:cNvSpPr txBox="1">
            <a:spLocks/>
          </p:cNvSpPr>
          <p:nvPr/>
        </p:nvSpPr>
        <p:spPr>
          <a:xfrm>
            <a:off x="527554" y="2188709"/>
            <a:ext cx="17232891" cy="29690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0" dirty="0">
                <a:solidFill>
                  <a:srgbClr val="FFFFFF"/>
                </a:solidFill>
                <a:latin typeface="Arial" panose="020B0604020202020204" pitchFamily="34" charset="0"/>
                <a:cs typeface="Arial" panose="020B0604020202020204" pitchFamily="34" charset="0"/>
              </a:rPr>
              <a:t>Ajina attacks Central Asia: </a:t>
            </a:r>
          </a:p>
          <a:p>
            <a:r>
              <a:rPr lang="en-US" sz="8000" dirty="0">
                <a:solidFill>
                  <a:srgbClr val="FFFFFF"/>
                </a:solidFill>
                <a:latin typeface="Arial" panose="020B0604020202020204" pitchFamily="34" charset="0"/>
                <a:cs typeface="Arial" panose="020B0604020202020204" pitchFamily="34" charset="0"/>
              </a:rPr>
              <a:t>Story of an Uzbek Android Pandemic</a:t>
            </a:r>
          </a:p>
          <a:p>
            <a:pPr>
              <a:lnSpc>
                <a:spcPct val="70000"/>
              </a:lnSpc>
              <a:buClr>
                <a:schemeClr val="lt1"/>
              </a:buClr>
              <a:buSzPts val="9600"/>
            </a:pPr>
            <a:endParaRPr lang="en-US" sz="80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2668CEAF-CDA7-4C23-975F-03E65356D3BD}"/>
              </a:ext>
            </a:extLst>
          </p:cNvPr>
          <p:cNvPicPr>
            <a:picLocks noChangeAspect="1"/>
          </p:cNvPicPr>
          <p:nvPr/>
        </p:nvPicPr>
        <p:blipFill>
          <a:blip r:embed="rId4"/>
          <a:stretch>
            <a:fillRect/>
          </a:stretch>
        </p:blipFill>
        <p:spPr>
          <a:xfrm>
            <a:off x="14729924" y="234950"/>
            <a:ext cx="3272326" cy="893763"/>
          </a:xfrm>
          <a:prstGeom prst="rect">
            <a:avLst/>
          </a:prstGeom>
        </p:spPr>
      </p:pic>
      <p:pic>
        <p:nvPicPr>
          <p:cNvPr id="20" name="Picture 19">
            <a:extLst>
              <a:ext uri="{FF2B5EF4-FFF2-40B4-BE49-F238E27FC236}">
                <a16:creationId xmlns:a16="http://schemas.microsoft.com/office/drawing/2014/main" id="{FECEB71A-98CC-C024-E788-ACE4E5C7F9E7}"/>
              </a:ext>
            </a:extLst>
          </p:cNvPr>
          <p:cNvPicPr>
            <a:picLocks noChangeAspect="1"/>
          </p:cNvPicPr>
          <p:nvPr/>
        </p:nvPicPr>
        <p:blipFill>
          <a:blip r:embed="rId5"/>
          <a:stretch>
            <a:fillRect/>
          </a:stretch>
        </p:blipFill>
        <p:spPr>
          <a:xfrm>
            <a:off x="527554" y="6357257"/>
            <a:ext cx="3352800" cy="3009900"/>
          </a:xfrm>
          <a:prstGeom prst="roundRect">
            <a:avLst>
              <a:gd name="adj" fmla="val 9069"/>
            </a:avLst>
          </a:prstGeom>
          <a:solidFill>
            <a:srgbClr val="FFFFFF">
              <a:shade val="85000"/>
            </a:srgbClr>
          </a:solidFill>
          <a:ln>
            <a:noFill/>
          </a:ln>
          <a:effectLst>
            <a:reflection blurRad="12700" stA="38000" endPos="0" dist="5000" dir="5400000" sy="-100000" algn="bl" rotWithShape="0"/>
          </a:effectLst>
        </p:spPr>
      </p:pic>
      <p:sp>
        <p:nvSpPr>
          <p:cNvPr id="21" name="Google Shape;520;p1">
            <a:extLst>
              <a:ext uri="{FF2B5EF4-FFF2-40B4-BE49-F238E27FC236}">
                <a16:creationId xmlns:a16="http://schemas.microsoft.com/office/drawing/2014/main" id="{5A4341FC-BEB4-6745-6CDF-3BD853DE251B}"/>
              </a:ext>
            </a:extLst>
          </p:cNvPr>
          <p:cNvSpPr txBox="1">
            <a:spLocks/>
          </p:cNvSpPr>
          <p:nvPr/>
        </p:nvSpPr>
        <p:spPr>
          <a:xfrm>
            <a:off x="4129088" y="8098291"/>
            <a:ext cx="10858500" cy="16294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rgbClr val="FFFFFF"/>
                </a:solidFill>
                <a:latin typeface="Arial" panose="020B0604020202020204" pitchFamily="34" charset="0"/>
                <a:cs typeface="Arial" panose="020B0604020202020204" pitchFamily="34" charset="0"/>
              </a:rPr>
              <a:t>Anvar </a:t>
            </a:r>
            <a:r>
              <a:rPr lang="en-US" sz="4000" b="1" dirty="0" err="1">
                <a:solidFill>
                  <a:srgbClr val="FFFFFF"/>
                </a:solidFill>
                <a:latin typeface="Arial" panose="020B0604020202020204" pitchFamily="34" charset="0"/>
                <a:cs typeface="Arial" panose="020B0604020202020204" pitchFamily="34" charset="0"/>
              </a:rPr>
              <a:t>Anarkulov</a:t>
            </a:r>
            <a:endParaRPr lang="en-US" sz="4000" b="1" dirty="0">
              <a:solidFill>
                <a:srgbClr val="FFFFFF"/>
              </a:solidFill>
              <a:latin typeface="Arial" panose="020B0604020202020204" pitchFamily="34" charset="0"/>
              <a:cs typeface="Arial" panose="020B0604020202020204" pitchFamily="34" charset="0"/>
            </a:endParaRPr>
          </a:p>
          <a:p>
            <a:r>
              <a:rPr lang="en-US" sz="4000" dirty="0">
                <a:solidFill>
                  <a:srgbClr val="FFFFFF"/>
                </a:solidFill>
                <a:latin typeface="Arial" panose="020B0604020202020204" pitchFamily="34" charset="0"/>
                <a:cs typeface="Arial" panose="020B0604020202020204" pitchFamily="34" charset="0"/>
              </a:rPr>
              <a:t>Cyber Fraud Analyst at Group-IB</a:t>
            </a:r>
          </a:p>
        </p:txBody>
      </p:sp>
    </p:spTree>
    <p:extLst>
      <p:ext uri="{BB962C8B-B14F-4D97-AF65-F5344CB8AC3E}">
        <p14:creationId xmlns:p14="http://schemas.microsoft.com/office/powerpoint/2010/main" val="3731418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62B7-E2CB-BC27-D380-38191D3434F5}"/>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9F46F929-5171-454B-26D9-94EA5FDEF71E}"/>
              </a:ext>
            </a:extLst>
          </p:cNvPr>
          <p:cNvSpPr/>
          <p:nvPr/>
        </p:nvSpPr>
        <p:spPr>
          <a:xfrm>
            <a:off x="9143999" y="2185988"/>
            <a:ext cx="8957515" cy="6286500"/>
          </a:xfrm>
          <a:prstGeom prst="roundRect">
            <a:avLst>
              <a:gd name="adj" fmla="val 260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 name="Text Placeholder 1">
            <a:extLst>
              <a:ext uri="{FF2B5EF4-FFF2-40B4-BE49-F238E27FC236}">
                <a16:creationId xmlns:a16="http://schemas.microsoft.com/office/drawing/2014/main" id="{04C05D1C-ED52-7556-71BA-31FF7A27847A}"/>
              </a:ext>
            </a:extLst>
          </p:cNvPr>
          <p:cNvSpPr>
            <a:spLocks noGrp="1"/>
          </p:cNvSpPr>
          <p:nvPr>
            <p:ph type="body" idx="1"/>
          </p:nvPr>
        </p:nvSpPr>
        <p:spPr/>
        <p:txBody>
          <a:bodyPr/>
          <a:lstStyle/>
          <a:p>
            <a:r>
              <a:rPr lang="en-UZ" dirty="0"/>
              <a:t>Ajina.Banker.A</a:t>
            </a:r>
          </a:p>
        </p:txBody>
      </p:sp>
      <p:pic>
        <p:nvPicPr>
          <p:cNvPr id="3" name="Picture 2">
            <a:extLst>
              <a:ext uri="{FF2B5EF4-FFF2-40B4-BE49-F238E27FC236}">
                <a16:creationId xmlns:a16="http://schemas.microsoft.com/office/drawing/2014/main" id="{DFD49D37-2A58-886B-5586-C793FE3A0478}"/>
              </a:ext>
            </a:extLst>
          </p:cNvPr>
          <p:cNvPicPr>
            <a:picLocks noChangeAspect="1"/>
          </p:cNvPicPr>
          <p:nvPr/>
        </p:nvPicPr>
        <p:blipFill>
          <a:blip r:embed="rId2"/>
          <a:stretch>
            <a:fillRect/>
          </a:stretch>
        </p:blipFill>
        <p:spPr>
          <a:xfrm>
            <a:off x="186485" y="2085975"/>
            <a:ext cx="8957515" cy="6500813"/>
          </a:xfrm>
          <a:prstGeom prst="rect">
            <a:avLst/>
          </a:prstGeom>
        </p:spPr>
      </p:pic>
      <p:sp>
        <p:nvSpPr>
          <p:cNvPr id="6" name="TextBox 5">
            <a:extLst>
              <a:ext uri="{FF2B5EF4-FFF2-40B4-BE49-F238E27FC236}">
                <a16:creationId xmlns:a16="http://schemas.microsoft.com/office/drawing/2014/main" id="{802DFC11-73CE-8A45-7839-F512A9DD9575}"/>
              </a:ext>
            </a:extLst>
          </p:cNvPr>
          <p:cNvSpPr txBox="1"/>
          <p:nvPr/>
        </p:nvSpPr>
        <p:spPr>
          <a:xfrm>
            <a:off x="1914898" y="8586788"/>
            <a:ext cx="5500688" cy="461665"/>
          </a:xfrm>
          <a:prstGeom prst="rect">
            <a:avLst/>
          </a:prstGeom>
          <a:noFill/>
        </p:spPr>
        <p:txBody>
          <a:bodyPr wrap="square">
            <a:spAutoFit/>
          </a:bodyPr>
          <a:lstStyle/>
          <a:p>
            <a:pPr algn="ctr"/>
            <a:r>
              <a:rPr lang="en-US" sz="2400" b="0" i="0" dirty="0">
                <a:solidFill>
                  <a:srgbClr val="A3A3A3"/>
                </a:solidFill>
                <a:effectLst/>
                <a:latin typeface="G-font"/>
              </a:rPr>
              <a:t>Base-64 encoded string sent to server</a:t>
            </a:r>
            <a:endParaRPr lang="en-UZ" sz="2400" dirty="0"/>
          </a:p>
        </p:txBody>
      </p:sp>
      <p:pic>
        <p:nvPicPr>
          <p:cNvPr id="7" name="Picture 6">
            <a:extLst>
              <a:ext uri="{FF2B5EF4-FFF2-40B4-BE49-F238E27FC236}">
                <a16:creationId xmlns:a16="http://schemas.microsoft.com/office/drawing/2014/main" id="{54661E87-EA30-B92C-918E-B2D487F80B0A}"/>
              </a:ext>
            </a:extLst>
          </p:cNvPr>
          <p:cNvPicPr>
            <a:picLocks noChangeAspect="1"/>
          </p:cNvPicPr>
          <p:nvPr/>
        </p:nvPicPr>
        <p:blipFill>
          <a:blip r:embed="rId3"/>
          <a:srcRect l="1418" t="2151" r="1726" b="1882"/>
          <a:stretch/>
        </p:blipFill>
        <p:spPr>
          <a:xfrm>
            <a:off x="9272768" y="2600325"/>
            <a:ext cx="8800636" cy="5100638"/>
          </a:xfrm>
          <a:prstGeom prst="rect">
            <a:avLst/>
          </a:prstGeom>
        </p:spPr>
      </p:pic>
      <p:sp>
        <p:nvSpPr>
          <p:cNvPr id="9" name="TextBox 8">
            <a:extLst>
              <a:ext uri="{FF2B5EF4-FFF2-40B4-BE49-F238E27FC236}">
                <a16:creationId xmlns:a16="http://schemas.microsoft.com/office/drawing/2014/main" id="{BBC26D7D-3078-E20E-8C2A-86C0D359388B}"/>
              </a:ext>
            </a:extLst>
          </p:cNvPr>
          <p:cNvSpPr txBox="1"/>
          <p:nvPr/>
        </p:nvSpPr>
        <p:spPr>
          <a:xfrm>
            <a:off x="10358154" y="8586787"/>
            <a:ext cx="6657975" cy="461665"/>
          </a:xfrm>
          <a:prstGeom prst="rect">
            <a:avLst/>
          </a:prstGeom>
          <a:noFill/>
        </p:spPr>
        <p:txBody>
          <a:bodyPr wrap="square">
            <a:spAutoFit/>
          </a:bodyPr>
          <a:lstStyle/>
          <a:p>
            <a:pPr algn="ctr"/>
            <a:r>
              <a:rPr lang="en-US" sz="2400" b="0" i="0" dirty="0">
                <a:solidFill>
                  <a:srgbClr val="A3A3A3"/>
                </a:solidFill>
                <a:effectLst/>
                <a:latin typeface="Arial" panose="020B0604020202020204" pitchFamily="34" charset="0"/>
                <a:cs typeface="Arial" panose="020B0604020202020204" pitchFamily="34" charset="0"/>
              </a:rPr>
              <a:t>Decoded payload</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26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857C-C10B-DFE3-505F-F95F411B57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759C0D2-B30B-63E2-C945-BBE4CB7E576A}"/>
              </a:ext>
            </a:extLst>
          </p:cNvPr>
          <p:cNvSpPr>
            <a:spLocks noGrp="1"/>
          </p:cNvSpPr>
          <p:nvPr>
            <p:ph type="body" idx="1"/>
          </p:nvPr>
        </p:nvSpPr>
        <p:spPr/>
        <p:txBody>
          <a:bodyPr/>
          <a:lstStyle/>
          <a:p>
            <a:r>
              <a:rPr lang="en-UZ" dirty="0"/>
              <a:t>Ajina.Banker.A</a:t>
            </a:r>
          </a:p>
        </p:txBody>
      </p:sp>
      <p:sp>
        <p:nvSpPr>
          <p:cNvPr id="4" name="TextBox 3">
            <a:extLst>
              <a:ext uri="{FF2B5EF4-FFF2-40B4-BE49-F238E27FC236}">
                <a16:creationId xmlns:a16="http://schemas.microsoft.com/office/drawing/2014/main" id="{8799025A-B42F-1C21-F7B3-00D48CBCD78B}"/>
              </a:ext>
            </a:extLst>
          </p:cNvPr>
          <p:cNvSpPr txBox="1"/>
          <p:nvPr/>
        </p:nvSpPr>
        <p:spPr>
          <a:xfrm>
            <a:off x="425368" y="1932087"/>
            <a:ext cx="5985600" cy="468213"/>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This message is base64-encoded JSON:</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2B54C2B-7A19-F8BA-3230-255E892D3710}"/>
              </a:ext>
            </a:extLst>
          </p:cNvPr>
          <p:cNvPicPr>
            <a:picLocks noChangeAspect="1"/>
          </p:cNvPicPr>
          <p:nvPr/>
        </p:nvPicPr>
        <p:blipFill>
          <a:blip r:embed="rId2"/>
          <a:srcRect l="1779" t="7344" r="44354" b="17705"/>
          <a:stretch/>
        </p:blipFill>
        <p:spPr>
          <a:xfrm>
            <a:off x="425367" y="2571751"/>
            <a:ext cx="5985601" cy="2037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CE63F127-81D9-F558-C704-E772E9AEF09C}"/>
              </a:ext>
            </a:extLst>
          </p:cNvPr>
          <p:cNvSpPr txBox="1"/>
          <p:nvPr/>
        </p:nvSpPr>
        <p:spPr>
          <a:xfrm>
            <a:off x="8086725" y="1932087"/>
            <a:ext cx="8335018" cy="2677656"/>
          </a:xfrm>
          <a:prstGeom prst="rect">
            <a:avLst/>
          </a:prstGeom>
          <a:noFill/>
        </p:spPr>
        <p:txBody>
          <a:bodyPr wrap="square">
            <a:spAutoFit/>
          </a:bodyPr>
          <a:lstStyle/>
          <a:p>
            <a:pPr algn="l">
              <a:spcBef>
                <a:spcPts val="3600"/>
              </a:spcBef>
              <a:buNone/>
            </a:pPr>
            <a:r>
              <a:rPr lang="en-US" sz="2400" b="0" i="0" dirty="0">
                <a:solidFill>
                  <a:srgbClr val="A3A3A3"/>
                </a:solidFill>
                <a:effectLst/>
                <a:latin typeface="Arial" panose="020B0604020202020204" pitchFamily="34" charset="0"/>
                <a:cs typeface="Arial" panose="020B0604020202020204" pitchFamily="34" charset="0"/>
              </a:rPr>
              <a:t>Further research shows that messages are JSON-encoded, but are sent via raw TCP socket, not wrapped in HTTP. The general structure of messages contains a numeric </a:t>
            </a:r>
            <a:r>
              <a:rPr lang="en-US" sz="2400" b="0" i="1" dirty="0">
                <a:solidFill>
                  <a:srgbClr val="A3A3A3"/>
                </a:solidFill>
                <a:effectLst/>
                <a:latin typeface="Arial" panose="020B0604020202020204" pitchFamily="34" charset="0"/>
                <a:cs typeface="Arial" panose="020B0604020202020204" pitchFamily="34" charset="0"/>
              </a:rPr>
              <a:t>action</a:t>
            </a:r>
            <a:r>
              <a:rPr lang="en-US" sz="2400" b="0" i="0" dirty="0">
                <a:solidFill>
                  <a:srgbClr val="A3A3A3"/>
                </a:solidFill>
                <a:effectLst/>
                <a:latin typeface="Arial" panose="020B0604020202020204" pitchFamily="34" charset="0"/>
                <a:cs typeface="Arial" panose="020B0604020202020204" pitchFamily="34" charset="0"/>
              </a:rPr>
              <a:t> field with action type and other fields with arbitrary data depending on the action type. For example, if something goes wrong, the trojan sends a message to the gate server with the following structure:</a:t>
            </a:r>
          </a:p>
        </p:txBody>
      </p:sp>
      <p:pic>
        <p:nvPicPr>
          <p:cNvPr id="8" name="Picture 7">
            <a:extLst>
              <a:ext uri="{FF2B5EF4-FFF2-40B4-BE49-F238E27FC236}">
                <a16:creationId xmlns:a16="http://schemas.microsoft.com/office/drawing/2014/main" id="{F7A90547-53AB-8DA8-8B10-D74CF78DEB34}"/>
              </a:ext>
            </a:extLst>
          </p:cNvPr>
          <p:cNvPicPr>
            <a:picLocks noChangeAspect="1"/>
          </p:cNvPicPr>
          <p:nvPr/>
        </p:nvPicPr>
        <p:blipFill>
          <a:blip r:embed="rId3"/>
          <a:stretch>
            <a:fillRect/>
          </a:stretch>
        </p:blipFill>
        <p:spPr>
          <a:xfrm>
            <a:off x="8086725" y="5143500"/>
            <a:ext cx="9147257" cy="1684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0FB0D37-7D72-6027-7A35-CC3C50616F75}"/>
              </a:ext>
            </a:extLst>
          </p:cNvPr>
          <p:cNvSpPr txBox="1"/>
          <p:nvPr/>
        </p:nvSpPr>
        <p:spPr>
          <a:xfrm>
            <a:off x="425367" y="4785577"/>
            <a:ext cx="6262431" cy="830997"/>
          </a:xfrm>
          <a:prstGeom prst="rect">
            <a:avLst/>
          </a:prstGeom>
          <a:noFill/>
        </p:spPr>
        <p:txBody>
          <a:bodyPr wrap="square">
            <a:spAutoFit/>
          </a:bodyPr>
          <a:lstStyle/>
          <a:p>
            <a:pPr algn="l">
              <a:spcBef>
                <a:spcPts val="3600"/>
              </a:spcBef>
              <a:buNone/>
            </a:pPr>
            <a:r>
              <a:rPr lang="en-US" sz="2400" b="0" i="0" dirty="0">
                <a:solidFill>
                  <a:srgbClr val="A3A3A3"/>
                </a:solidFill>
                <a:effectLst/>
                <a:latin typeface="Arial" panose="020B0604020202020204" pitchFamily="34" charset="0"/>
                <a:cs typeface="Arial" panose="020B0604020202020204" pitchFamily="34" charset="0"/>
              </a:rPr>
              <a:t>All messages except </a:t>
            </a:r>
            <a:r>
              <a:rPr lang="en-US" sz="2400" b="0" i="1" dirty="0">
                <a:solidFill>
                  <a:srgbClr val="A3A3A3"/>
                </a:solidFill>
                <a:effectLst/>
                <a:latin typeface="Arial" panose="020B0604020202020204" pitchFamily="34" charset="0"/>
                <a:cs typeface="Arial" panose="020B0604020202020204" pitchFamily="34" charset="0"/>
              </a:rPr>
              <a:t>action 1</a:t>
            </a:r>
            <a:r>
              <a:rPr lang="en-US" sz="2400" b="0" i="0" dirty="0">
                <a:solidFill>
                  <a:srgbClr val="A3A3A3"/>
                </a:solidFill>
                <a:effectLst/>
                <a:latin typeface="Arial" panose="020B0604020202020204" pitchFamily="34" charset="0"/>
                <a:cs typeface="Arial" panose="020B0604020202020204" pitchFamily="34" charset="0"/>
              </a:rPr>
              <a:t> are encrypted with </a:t>
            </a:r>
            <a:r>
              <a:rPr lang="en-US" sz="2400" b="0" i="1" dirty="0">
                <a:solidFill>
                  <a:srgbClr val="A3A3A3"/>
                </a:solidFill>
                <a:effectLst/>
                <a:latin typeface="Arial" panose="020B0604020202020204" pitchFamily="34" charset="0"/>
                <a:cs typeface="Arial" panose="020B0604020202020204" pitchFamily="34" charset="0"/>
              </a:rPr>
              <a:t>AES/GCM/</a:t>
            </a:r>
            <a:r>
              <a:rPr lang="en-US" sz="2400" b="0" i="1" dirty="0" err="1">
                <a:solidFill>
                  <a:srgbClr val="A3A3A3"/>
                </a:solidFill>
                <a:effectLst/>
                <a:latin typeface="Arial" panose="020B0604020202020204" pitchFamily="34" charset="0"/>
                <a:cs typeface="Arial" panose="020B0604020202020204" pitchFamily="34" charset="0"/>
              </a:rPr>
              <a:t>NoPadding</a:t>
            </a:r>
            <a:r>
              <a:rPr lang="en-US" sz="2400" b="0" i="0" dirty="0">
                <a:solidFill>
                  <a:srgbClr val="A3A3A3"/>
                </a:solidFill>
                <a:effectLst/>
                <a:latin typeface="Arial" panose="020B0604020202020204" pitchFamily="34" charset="0"/>
                <a:cs typeface="Arial" panose="020B0604020202020204" pitchFamily="34" charset="0"/>
              </a:rPr>
              <a:t> cipher suite.</a:t>
            </a:r>
          </a:p>
        </p:txBody>
      </p:sp>
      <p:cxnSp>
        <p:nvCxnSpPr>
          <p:cNvPr id="12" name="Straight Connector 11">
            <a:extLst>
              <a:ext uri="{FF2B5EF4-FFF2-40B4-BE49-F238E27FC236}">
                <a16:creationId xmlns:a16="http://schemas.microsoft.com/office/drawing/2014/main" id="{D925F7D4-E1F6-A4AE-D7C6-C9AA7CEAA1F4}"/>
              </a:ext>
            </a:extLst>
          </p:cNvPr>
          <p:cNvCxnSpPr/>
          <p:nvPr/>
        </p:nvCxnSpPr>
        <p:spPr>
          <a:xfrm flipV="1">
            <a:off x="7586663" y="0"/>
            <a:ext cx="0" cy="10287000"/>
          </a:xfrm>
          <a:prstGeom prst="line">
            <a:avLst/>
          </a:prstGeom>
          <a:ln w="12700">
            <a:solidFill>
              <a:srgbClr val="2225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20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2A937-E2B0-EF9C-C2A2-2E33B1A69F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C305C3-AABD-2952-3424-29F87B582953}"/>
              </a:ext>
            </a:extLst>
          </p:cNvPr>
          <p:cNvSpPr>
            <a:spLocks noGrp="1"/>
          </p:cNvSpPr>
          <p:nvPr>
            <p:ph type="body" idx="1"/>
          </p:nvPr>
        </p:nvSpPr>
        <p:spPr/>
        <p:txBody>
          <a:bodyPr/>
          <a:lstStyle/>
          <a:p>
            <a:r>
              <a:rPr lang="en-UZ" dirty="0"/>
              <a:t>Ajina.Banker.A</a:t>
            </a:r>
          </a:p>
        </p:txBody>
      </p:sp>
      <p:sp>
        <p:nvSpPr>
          <p:cNvPr id="6" name="TextBox 5">
            <a:extLst>
              <a:ext uri="{FF2B5EF4-FFF2-40B4-BE49-F238E27FC236}">
                <a16:creationId xmlns:a16="http://schemas.microsoft.com/office/drawing/2014/main" id="{10DC62BB-61C9-9229-6F8C-B2E6DE242A1A}"/>
              </a:ext>
            </a:extLst>
          </p:cNvPr>
          <p:cNvSpPr txBox="1"/>
          <p:nvPr/>
        </p:nvSpPr>
        <p:spPr>
          <a:xfrm>
            <a:off x="438407" y="1738640"/>
            <a:ext cx="4947981" cy="2308324"/>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From the victim’s point of view, once the trojan is initiated, it loads a background image from an external legit resource and requests the user to grant these permissions:</a:t>
            </a:r>
            <a:endParaRPr lang="en-UZ"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41E8C58-3306-F240-BA44-2FF093966CE8}"/>
              </a:ext>
            </a:extLst>
          </p:cNvPr>
          <p:cNvPicPr>
            <a:picLocks noChangeAspect="1"/>
          </p:cNvPicPr>
          <p:nvPr/>
        </p:nvPicPr>
        <p:blipFill>
          <a:blip r:embed="rId2"/>
          <a:stretch>
            <a:fillRect/>
          </a:stretch>
        </p:blipFill>
        <p:spPr>
          <a:xfrm>
            <a:off x="438407" y="4333597"/>
            <a:ext cx="4947981" cy="2387939"/>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sp>
        <p:nvSpPr>
          <p:cNvPr id="13" name="TextBox 12">
            <a:extLst>
              <a:ext uri="{FF2B5EF4-FFF2-40B4-BE49-F238E27FC236}">
                <a16:creationId xmlns:a16="http://schemas.microsoft.com/office/drawing/2014/main" id="{35B58649-CDD1-E10E-FC5F-13E4BD116B65}"/>
              </a:ext>
            </a:extLst>
          </p:cNvPr>
          <p:cNvSpPr txBox="1"/>
          <p:nvPr/>
        </p:nvSpPr>
        <p:spPr>
          <a:xfrm>
            <a:off x="6942019" y="1738640"/>
            <a:ext cx="10907574" cy="830997"/>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If permissions are granted via system dialog, the trojan disables the activity thus prevents launching an application UI again from the OS launcher.</a:t>
            </a:r>
            <a:endParaRPr lang="en-UZ" sz="2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FDC0333-A7A6-A060-4946-787A78DBAFBD}"/>
              </a:ext>
            </a:extLst>
          </p:cNvPr>
          <p:cNvPicPr>
            <a:picLocks noChangeAspect="1"/>
          </p:cNvPicPr>
          <p:nvPr/>
        </p:nvPicPr>
        <p:blipFill>
          <a:blip r:embed="rId3"/>
          <a:stretch>
            <a:fillRect/>
          </a:stretch>
        </p:blipFill>
        <p:spPr>
          <a:xfrm>
            <a:off x="6942019" y="2720662"/>
            <a:ext cx="10907574" cy="484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3E4D1ECA-24C8-5214-7D2D-C271A3656AD0}"/>
              </a:ext>
            </a:extLst>
          </p:cNvPr>
          <p:cNvPicPr>
            <a:picLocks noChangeAspect="1"/>
          </p:cNvPicPr>
          <p:nvPr/>
        </p:nvPicPr>
        <p:blipFill>
          <a:blip r:embed="rId4"/>
          <a:stretch>
            <a:fillRect/>
          </a:stretch>
        </p:blipFill>
        <p:spPr>
          <a:xfrm>
            <a:off x="6642501" y="3356468"/>
            <a:ext cx="11207092" cy="1059132"/>
          </a:xfrm>
          <a:prstGeom prst="rect">
            <a:avLst/>
          </a:prstGeom>
        </p:spPr>
      </p:pic>
      <p:sp>
        <p:nvSpPr>
          <p:cNvPr id="17" name="TextBox 16">
            <a:extLst>
              <a:ext uri="{FF2B5EF4-FFF2-40B4-BE49-F238E27FC236}">
                <a16:creationId xmlns:a16="http://schemas.microsoft.com/office/drawing/2014/main" id="{EA21DDED-9493-A16F-8403-40B4012CEC82}"/>
              </a:ext>
            </a:extLst>
          </p:cNvPr>
          <p:cNvSpPr txBox="1"/>
          <p:nvPr/>
        </p:nvSpPr>
        <p:spPr>
          <a:xfrm>
            <a:off x="6942019" y="5143500"/>
            <a:ext cx="10907574"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If the user grants permissions via their mobile device’s operating system settings menu, the trojan then launches an intent that activates a third-party application related to trojan’s legend:</a:t>
            </a:r>
            <a:endParaRPr lang="en-UZ" sz="24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66CE93AB-C525-F8F0-77EE-97A455371B05}"/>
              </a:ext>
            </a:extLst>
          </p:cNvPr>
          <p:cNvPicPr>
            <a:picLocks noChangeAspect="1"/>
          </p:cNvPicPr>
          <p:nvPr/>
        </p:nvPicPr>
        <p:blipFill>
          <a:blip r:embed="rId5"/>
          <a:stretch>
            <a:fillRect/>
          </a:stretch>
        </p:blipFill>
        <p:spPr>
          <a:xfrm>
            <a:off x="6942019" y="6426511"/>
            <a:ext cx="6942138" cy="2548904"/>
          </a:xfrm>
          <a:prstGeom prst="rect">
            <a:avLst/>
          </a:prstGeom>
        </p:spPr>
      </p:pic>
      <p:sp>
        <p:nvSpPr>
          <p:cNvPr id="21" name="TextBox 20">
            <a:extLst>
              <a:ext uri="{FF2B5EF4-FFF2-40B4-BE49-F238E27FC236}">
                <a16:creationId xmlns:a16="http://schemas.microsoft.com/office/drawing/2014/main" id="{70C80068-7A5E-FD1D-2D27-A72009775D4A}"/>
              </a:ext>
            </a:extLst>
          </p:cNvPr>
          <p:cNvSpPr txBox="1"/>
          <p:nvPr/>
        </p:nvSpPr>
        <p:spPr>
          <a:xfrm>
            <a:off x="14073187" y="6537930"/>
            <a:ext cx="3776406" cy="1569660"/>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If permissions are not granted, the trojan sends a notification to the gate server (</a:t>
            </a:r>
            <a:r>
              <a:rPr lang="en-US" sz="2400" b="0" i="1" dirty="0">
                <a:solidFill>
                  <a:srgbClr val="A3A3A3"/>
                </a:solidFill>
                <a:effectLst/>
                <a:latin typeface="Arial" panose="020B0604020202020204" pitchFamily="34" charset="0"/>
                <a:cs typeface="Arial" panose="020B0604020202020204" pitchFamily="34" charset="0"/>
              </a:rPr>
              <a:t>action 6</a:t>
            </a:r>
            <a:r>
              <a:rPr lang="en-US" sz="2400" b="0" i="0" dirty="0">
                <a:solidFill>
                  <a:srgbClr val="A3A3A3"/>
                </a:solidFill>
                <a:effectLst/>
                <a:latin typeface="Arial" panose="020B0604020202020204" pitchFamily="34" charset="0"/>
                <a:cs typeface="Arial" panose="020B0604020202020204" pitchFamily="34" charset="0"/>
              </a:rPr>
              <a:t>).</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3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F4C65-92D7-7F4C-C696-90B09C43FC4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90D5E9-E273-10F8-ABA4-770F79532AF7}"/>
              </a:ext>
            </a:extLst>
          </p:cNvPr>
          <p:cNvSpPr>
            <a:spLocks noGrp="1"/>
          </p:cNvSpPr>
          <p:nvPr>
            <p:ph type="body" idx="1"/>
          </p:nvPr>
        </p:nvSpPr>
        <p:spPr/>
        <p:txBody>
          <a:bodyPr/>
          <a:lstStyle/>
          <a:p>
            <a:r>
              <a:rPr lang="en-UZ" dirty="0"/>
              <a:t>Ajina.Banker.A</a:t>
            </a:r>
          </a:p>
        </p:txBody>
      </p:sp>
      <p:sp>
        <p:nvSpPr>
          <p:cNvPr id="6" name="TextBox 5">
            <a:extLst>
              <a:ext uri="{FF2B5EF4-FFF2-40B4-BE49-F238E27FC236}">
                <a16:creationId xmlns:a16="http://schemas.microsoft.com/office/drawing/2014/main" id="{7A7E3B72-2E2A-0D6D-F2FF-C2DDEEF4B7B3}"/>
              </a:ext>
            </a:extLst>
          </p:cNvPr>
          <p:cNvSpPr txBox="1"/>
          <p:nvPr/>
        </p:nvSpPr>
        <p:spPr>
          <a:xfrm>
            <a:off x="438407" y="1952953"/>
            <a:ext cx="9134218"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When permissions are granted, the trojan collects information from the infected device and sends it to the gate server (</a:t>
            </a:r>
            <a:r>
              <a:rPr lang="en-US" sz="2400" b="0" i="1" dirty="0">
                <a:solidFill>
                  <a:srgbClr val="A3A3A3"/>
                </a:solidFill>
                <a:effectLst/>
                <a:latin typeface="Arial" panose="020B0604020202020204" pitchFamily="34" charset="0"/>
                <a:cs typeface="Arial" panose="020B0604020202020204" pitchFamily="34" charset="0"/>
              </a:rPr>
              <a:t>action 3</a:t>
            </a:r>
            <a:r>
              <a:rPr lang="en-US" sz="2400" b="0" i="0" dirty="0">
                <a:solidFill>
                  <a:srgbClr val="A3A3A3"/>
                </a:solidFill>
                <a:effectLst/>
                <a:latin typeface="Arial" panose="020B0604020202020204" pitchFamily="34" charset="0"/>
                <a:cs typeface="Arial" panose="020B0604020202020204" pitchFamily="34" charset="0"/>
              </a:rPr>
              <a:t>). The following is the list of information collected:</a:t>
            </a:r>
            <a:endParaRPr lang="en-UZ" sz="2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7E205E1-F362-1422-9605-1C206CDC1904}"/>
              </a:ext>
            </a:extLst>
          </p:cNvPr>
          <p:cNvSpPr txBox="1"/>
          <p:nvPr/>
        </p:nvSpPr>
        <p:spPr>
          <a:xfrm>
            <a:off x="438407" y="3625066"/>
            <a:ext cx="8705593" cy="5816977"/>
          </a:xfrm>
          <a:prstGeom prst="rect">
            <a:avLst/>
          </a:prstGeom>
          <a:noFill/>
        </p:spPr>
        <p:txBody>
          <a:bodyPr wrap="square" numCol="2">
            <a:spAutoFit/>
          </a:bodyPr>
          <a:lstStyle/>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for each active SIM card</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MCC+MNC codes of current registered operator</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Name of the current registered operator</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ISO-3166-1 alpha-2 country code equivalent of the MCC (Mobile Country Code) of the current registered operator or the cell nearby</a:t>
            </a:r>
          </a:p>
          <a:p>
            <a:pPr marL="742950" lvl="1" indent="-285750" algn="l">
              <a:spcBef>
                <a:spcPts val="2400"/>
              </a:spcBef>
              <a:buClr>
                <a:schemeClr val="bg1"/>
              </a:buClr>
              <a:buFont typeface="Arial" panose="020B0604020202020204" pitchFamily="34" charset="0"/>
              <a:buChar char="•"/>
            </a:pPr>
            <a:endParaRPr lang="en-US" sz="2400" b="0" i="0" dirty="0">
              <a:solidFill>
                <a:srgbClr val="A3A3A3"/>
              </a:solidFill>
              <a:effectLst/>
              <a:latin typeface="Arial" panose="020B0604020202020204" pitchFamily="34" charset="0"/>
              <a:cs typeface="Arial" panose="020B0604020202020204" pitchFamily="34" charset="0"/>
            </a:endParaRP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ISO-3166-1 alpha-2 country code equivalent for the SIM provider’s country code</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MCC+MNC codes of the provider of the SIM</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Service Provider Name (SPN)</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Phone number</a:t>
            </a:r>
          </a:p>
          <a:p>
            <a:pPr marL="742950" lvl="1" indent="-28575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Is SPN “known” or not</a:t>
            </a:r>
          </a:p>
        </p:txBody>
      </p:sp>
      <p:sp>
        <p:nvSpPr>
          <p:cNvPr id="12" name="TextBox 11">
            <a:extLst>
              <a:ext uri="{FF2B5EF4-FFF2-40B4-BE49-F238E27FC236}">
                <a16:creationId xmlns:a16="http://schemas.microsoft.com/office/drawing/2014/main" id="{664D89D0-6D92-6DD2-1D3C-C5C8661598EB}"/>
              </a:ext>
            </a:extLst>
          </p:cNvPr>
          <p:cNvSpPr txBox="1"/>
          <p:nvPr/>
        </p:nvSpPr>
        <p:spPr>
          <a:xfrm>
            <a:off x="11371918" y="1952953"/>
            <a:ext cx="6357938" cy="2246769"/>
          </a:xfrm>
          <a:prstGeom prst="rect">
            <a:avLst/>
          </a:prstGeom>
          <a:noFill/>
        </p:spPr>
        <p:txBody>
          <a:bodyPr wrap="square">
            <a:spAutoFit/>
          </a:bodyPr>
          <a:lstStyle/>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list of installed financial applications originated from Armenia, Azerbaijan, Iceland, Kazakhstan, Kyrgyzstan, Pakistan, Russia, Uzbekistan and some international ones</a:t>
            </a:r>
          </a:p>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sent SMS</a:t>
            </a:r>
          </a:p>
        </p:txBody>
      </p:sp>
      <p:sp>
        <p:nvSpPr>
          <p:cNvPr id="14" name="TextBox 13">
            <a:extLst>
              <a:ext uri="{FF2B5EF4-FFF2-40B4-BE49-F238E27FC236}">
                <a16:creationId xmlns:a16="http://schemas.microsoft.com/office/drawing/2014/main" id="{D310E31F-393C-E3E2-9A5D-3D2B2296C2DE}"/>
              </a:ext>
            </a:extLst>
          </p:cNvPr>
          <p:cNvSpPr txBox="1"/>
          <p:nvPr/>
        </p:nvSpPr>
        <p:spPr>
          <a:xfrm>
            <a:off x="12229166" y="4235559"/>
            <a:ext cx="4643437" cy="1815882"/>
          </a:xfrm>
          <a:prstGeom prst="rect">
            <a:avLst/>
          </a:prstGeom>
          <a:noFill/>
        </p:spPr>
        <p:txBody>
          <a:bodyPr wrap="square">
            <a:spAutoFit/>
          </a:bodyPr>
          <a:lstStyle/>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Recipient</a:t>
            </a:r>
          </a:p>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Body</a:t>
            </a:r>
          </a:p>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Date</a:t>
            </a:r>
          </a:p>
        </p:txBody>
      </p:sp>
      <p:sp>
        <p:nvSpPr>
          <p:cNvPr id="15" name="TextBox 14">
            <a:extLst>
              <a:ext uri="{FF2B5EF4-FFF2-40B4-BE49-F238E27FC236}">
                <a16:creationId xmlns:a16="http://schemas.microsoft.com/office/drawing/2014/main" id="{D5F4C283-62B9-0018-F4C9-2B1D714BD6A1}"/>
              </a:ext>
            </a:extLst>
          </p:cNvPr>
          <p:cNvSpPr txBox="1"/>
          <p:nvPr/>
        </p:nvSpPr>
        <p:spPr>
          <a:xfrm>
            <a:off x="12229167" y="7426106"/>
            <a:ext cx="4643437" cy="1815882"/>
          </a:xfrm>
          <a:prstGeom prst="rect">
            <a:avLst/>
          </a:prstGeom>
          <a:noFill/>
        </p:spPr>
        <p:txBody>
          <a:bodyPr wrap="square">
            <a:spAutoFit/>
          </a:bodyPr>
          <a:lstStyle/>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Sender</a:t>
            </a:r>
          </a:p>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Body</a:t>
            </a:r>
          </a:p>
          <a:p>
            <a:pPr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 Date</a:t>
            </a:r>
          </a:p>
        </p:txBody>
      </p:sp>
      <p:sp>
        <p:nvSpPr>
          <p:cNvPr id="17" name="TextBox 16">
            <a:extLst>
              <a:ext uri="{FF2B5EF4-FFF2-40B4-BE49-F238E27FC236}">
                <a16:creationId xmlns:a16="http://schemas.microsoft.com/office/drawing/2014/main" id="{E4F308F7-09BC-11BC-863C-3B4194067D74}"/>
              </a:ext>
            </a:extLst>
          </p:cNvPr>
          <p:cNvSpPr txBox="1"/>
          <p:nvPr/>
        </p:nvSpPr>
        <p:spPr>
          <a:xfrm>
            <a:off x="11371918" y="6795164"/>
            <a:ext cx="5356880" cy="830997"/>
          </a:xfrm>
          <a:prstGeom prst="rect">
            <a:avLst/>
          </a:prstGeom>
          <a:noFill/>
        </p:spPr>
        <p:txBody>
          <a:bodyPr wrap="square">
            <a:spAutoFit/>
          </a:bodyPr>
          <a:lstStyle/>
          <a:p>
            <a:pPr marL="342900" indent="-342900" algn="l">
              <a:spcBef>
                <a:spcPts val="2400"/>
              </a:spcBef>
              <a:buClr>
                <a:schemeClr val="bg1"/>
              </a:buClr>
              <a:buFont typeface="Arial" panose="020B0604020202020204" pitchFamily="34" charset="0"/>
              <a:buChar char="•"/>
            </a:pPr>
            <a:r>
              <a:rPr lang="en-US" sz="2400" b="0" i="0" dirty="0">
                <a:solidFill>
                  <a:srgbClr val="A3A3A3"/>
                </a:solidFill>
                <a:effectLst/>
                <a:latin typeface="Arial" panose="020B0604020202020204" pitchFamily="34" charset="0"/>
                <a:cs typeface="Arial" panose="020B0604020202020204" pitchFamily="34" charset="0"/>
              </a:rPr>
              <a:t>received SMS</a:t>
            </a:r>
            <a:br>
              <a:rPr lang="en-US" sz="2400" b="0" i="0" dirty="0">
                <a:solidFill>
                  <a:srgbClr val="A3A3A3"/>
                </a:solidFill>
                <a:effectLst/>
                <a:latin typeface="Arial" panose="020B0604020202020204" pitchFamily="34" charset="0"/>
                <a:cs typeface="Arial" panose="020B0604020202020204" pitchFamily="34" charset="0"/>
              </a:rPr>
            </a:br>
            <a:endParaRPr lang="en-US" sz="2400" b="0" i="0" dirty="0">
              <a:solidFill>
                <a:srgbClr val="A3A3A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02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7037-8069-8A6B-B84E-07D8D78D914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11D744-BA21-CA94-05AB-02CB9B76D0BE}"/>
              </a:ext>
            </a:extLst>
          </p:cNvPr>
          <p:cNvSpPr>
            <a:spLocks noGrp="1"/>
          </p:cNvSpPr>
          <p:nvPr>
            <p:ph type="body" idx="1"/>
          </p:nvPr>
        </p:nvSpPr>
        <p:spPr/>
        <p:txBody>
          <a:bodyPr/>
          <a:lstStyle/>
          <a:p>
            <a:r>
              <a:rPr lang="en-UZ" dirty="0"/>
              <a:t>Ajina.Banker.A</a:t>
            </a:r>
          </a:p>
        </p:txBody>
      </p:sp>
      <p:sp>
        <p:nvSpPr>
          <p:cNvPr id="4" name="TextBox 3">
            <a:extLst>
              <a:ext uri="{FF2B5EF4-FFF2-40B4-BE49-F238E27FC236}">
                <a16:creationId xmlns:a16="http://schemas.microsoft.com/office/drawing/2014/main" id="{AC3FD77B-8F00-4FC0-17F5-A1EAE986D7B7}"/>
              </a:ext>
            </a:extLst>
          </p:cNvPr>
          <p:cNvSpPr txBox="1"/>
          <p:nvPr/>
        </p:nvSpPr>
        <p:spPr>
          <a:xfrm>
            <a:off x="438406" y="1727180"/>
            <a:ext cx="13463331" cy="2308324"/>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The trojan abuses the </a:t>
            </a:r>
            <a:r>
              <a:rPr lang="en-US" sz="2400" b="0" i="1" dirty="0">
                <a:solidFill>
                  <a:srgbClr val="A3A3A3"/>
                </a:solidFill>
                <a:effectLst/>
                <a:latin typeface="Arial" panose="020B0604020202020204" pitchFamily="34" charset="0"/>
                <a:cs typeface="Arial" panose="020B0604020202020204" pitchFamily="34" charset="0"/>
              </a:rPr>
              <a:t>&lt;queries&gt;</a:t>
            </a:r>
            <a:r>
              <a:rPr lang="en-US" sz="2400" b="0" i="0" dirty="0">
                <a:solidFill>
                  <a:srgbClr val="A3A3A3"/>
                </a:solidFill>
                <a:effectLst/>
                <a:latin typeface="Arial" panose="020B0604020202020204" pitchFamily="34" charset="0"/>
                <a:cs typeface="Arial" panose="020B0604020202020204" pitchFamily="34" charset="0"/>
              </a:rPr>
              <a:t> element in the app’s manifest instead of abusing </a:t>
            </a:r>
            <a:r>
              <a:rPr lang="en-US" sz="2400" b="0" i="1" dirty="0">
                <a:solidFill>
                  <a:srgbClr val="A3A3A3"/>
                </a:solidFill>
                <a:effectLst/>
                <a:latin typeface="Arial" panose="020B0604020202020204" pitchFamily="34" charset="0"/>
                <a:cs typeface="Arial" panose="020B0604020202020204" pitchFamily="34" charset="0"/>
              </a:rPr>
              <a:t>QUERY_ALL_PACKAGES</a:t>
            </a:r>
            <a:r>
              <a:rPr lang="en-US" sz="2400" b="0" i="0" dirty="0">
                <a:solidFill>
                  <a:srgbClr val="A3A3A3"/>
                </a:solidFill>
                <a:effectLst/>
                <a:latin typeface="Arial" panose="020B0604020202020204" pitchFamily="34" charset="0"/>
                <a:cs typeface="Arial" panose="020B0604020202020204" pitchFamily="34" charset="0"/>
              </a:rPr>
              <a:t> permission, and therefore it can get information only about what is declared in manifest packages. However, it does not prevent the expansion of the list of targets for a particular sample because Trojan will send to the gate server every incoming SMS, including for banks not included in the list of targets (</a:t>
            </a:r>
            <a:r>
              <a:rPr lang="en-US" sz="2400" b="0" i="1" dirty="0">
                <a:solidFill>
                  <a:srgbClr val="A3A3A3"/>
                </a:solidFill>
                <a:effectLst/>
                <a:latin typeface="Arial" panose="020B0604020202020204" pitchFamily="34" charset="0"/>
                <a:cs typeface="Arial" panose="020B0604020202020204" pitchFamily="34" charset="0"/>
              </a:rPr>
              <a:t>action 2</a:t>
            </a:r>
            <a:r>
              <a:rPr lang="en-US" sz="2400" b="0" i="0" dirty="0">
                <a:solidFill>
                  <a:srgbClr val="A3A3A3"/>
                </a:solidFill>
                <a:effectLst/>
                <a:latin typeface="Arial" panose="020B0604020202020204" pitchFamily="34" charset="0"/>
                <a:cs typeface="Arial" panose="020B0604020202020204" pitchFamily="34" charset="0"/>
              </a:rPr>
              <a:t>). This allows, for example, the initial registration of accounts in organizations that are not the target of the trojan.</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C37860-3A6F-603E-FA20-CA74691574A1}"/>
              </a:ext>
            </a:extLst>
          </p:cNvPr>
          <p:cNvPicPr>
            <a:picLocks noChangeAspect="1"/>
          </p:cNvPicPr>
          <p:nvPr/>
        </p:nvPicPr>
        <p:blipFill>
          <a:blip r:embed="rId2"/>
          <a:stretch>
            <a:fillRect/>
          </a:stretch>
        </p:blipFill>
        <p:spPr>
          <a:xfrm>
            <a:off x="438406" y="4651958"/>
            <a:ext cx="17108479" cy="4103104"/>
          </a:xfrm>
          <a:prstGeom prst="rect">
            <a:avLst/>
          </a:prstGeom>
        </p:spPr>
      </p:pic>
      <p:sp>
        <p:nvSpPr>
          <p:cNvPr id="7" name="TextBox 6">
            <a:extLst>
              <a:ext uri="{FF2B5EF4-FFF2-40B4-BE49-F238E27FC236}">
                <a16:creationId xmlns:a16="http://schemas.microsoft.com/office/drawing/2014/main" id="{74241FAC-2ABC-766A-89B9-0752B10F4A79}"/>
              </a:ext>
            </a:extLst>
          </p:cNvPr>
          <p:cNvSpPr txBox="1"/>
          <p:nvPr/>
        </p:nvSpPr>
        <p:spPr>
          <a:xfrm>
            <a:off x="4572000" y="8755062"/>
            <a:ext cx="9144000" cy="461665"/>
          </a:xfrm>
          <a:prstGeom prst="rect">
            <a:avLst/>
          </a:prstGeom>
          <a:noFill/>
        </p:spPr>
        <p:txBody>
          <a:bodyPr wrap="square">
            <a:spAutoFit/>
          </a:bodyPr>
          <a:lstStyle/>
          <a:p>
            <a:pPr algn="ctr"/>
            <a:r>
              <a:rPr lang="en-US" sz="2400" b="0" i="0" dirty="0">
                <a:solidFill>
                  <a:srgbClr val="A3A3A3"/>
                </a:solidFill>
                <a:effectLst/>
                <a:latin typeface="Arial" panose="020B0604020202020204" pitchFamily="34" charset="0"/>
                <a:cs typeface="Arial" panose="020B0604020202020204" pitchFamily="34" charset="0"/>
              </a:rPr>
              <a:t>Broadcast receiver for incoming </a:t>
            </a:r>
            <a:r>
              <a:rPr lang="en-US" sz="2400" b="0" i="0" dirty="0" err="1">
                <a:solidFill>
                  <a:srgbClr val="A3A3A3"/>
                </a:solidFill>
                <a:effectLst/>
                <a:latin typeface="Arial" panose="020B0604020202020204" pitchFamily="34" charset="0"/>
                <a:cs typeface="Arial" panose="020B0604020202020204" pitchFamily="34" charset="0"/>
              </a:rPr>
              <a:t>SMSes</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48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9BD7B-B2F5-8E23-782E-BBA12EF955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118F0E-F7FF-4F5E-8654-C3C15FC387CF}"/>
              </a:ext>
            </a:extLst>
          </p:cNvPr>
          <p:cNvSpPr>
            <a:spLocks noGrp="1"/>
          </p:cNvSpPr>
          <p:nvPr>
            <p:ph type="body" idx="1"/>
          </p:nvPr>
        </p:nvSpPr>
        <p:spPr/>
        <p:txBody>
          <a:bodyPr/>
          <a:lstStyle/>
          <a:p>
            <a:r>
              <a:rPr lang="en-UZ" dirty="0"/>
              <a:t>Ajina.Banker.A</a:t>
            </a:r>
          </a:p>
        </p:txBody>
      </p:sp>
      <p:sp>
        <p:nvSpPr>
          <p:cNvPr id="4" name="TextBox 3">
            <a:extLst>
              <a:ext uri="{FF2B5EF4-FFF2-40B4-BE49-F238E27FC236}">
                <a16:creationId xmlns:a16="http://schemas.microsoft.com/office/drawing/2014/main" id="{4C074BCF-03DE-6132-F6C6-577BA01688A2}"/>
              </a:ext>
            </a:extLst>
          </p:cNvPr>
          <p:cNvSpPr txBox="1"/>
          <p:nvPr/>
        </p:nvSpPr>
        <p:spPr>
          <a:xfrm>
            <a:off x="438406" y="1910090"/>
            <a:ext cx="16335119" cy="830997"/>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While collecting SIM-card info, the trojan checks if the SPN is “known” and, if it is, sends an Unstructured Supplementary Service Data (USSD) request to get the phone number of the active SIM cards from the victim’s device.</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D7375F1-FB65-52F8-6056-A0D458F51B83}"/>
              </a:ext>
            </a:extLst>
          </p:cNvPr>
          <p:cNvPicPr>
            <a:picLocks noChangeAspect="1"/>
          </p:cNvPicPr>
          <p:nvPr/>
        </p:nvPicPr>
        <p:blipFill>
          <a:blip r:embed="rId2"/>
          <a:stretch>
            <a:fillRect/>
          </a:stretch>
        </p:blipFill>
        <p:spPr>
          <a:xfrm>
            <a:off x="438405" y="4465071"/>
            <a:ext cx="7713109" cy="2785290"/>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sp>
        <p:nvSpPr>
          <p:cNvPr id="7" name="TextBox 6">
            <a:extLst>
              <a:ext uri="{FF2B5EF4-FFF2-40B4-BE49-F238E27FC236}">
                <a16:creationId xmlns:a16="http://schemas.microsoft.com/office/drawing/2014/main" id="{4396D393-5003-017F-D268-AFA785DF6344}"/>
              </a:ext>
            </a:extLst>
          </p:cNvPr>
          <p:cNvSpPr txBox="1"/>
          <p:nvPr/>
        </p:nvSpPr>
        <p:spPr>
          <a:xfrm>
            <a:off x="438405" y="3133204"/>
            <a:ext cx="14406308" cy="461665"/>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After this USSD response is received, the trojan sends the response info to the gate server (</a:t>
            </a:r>
            <a:r>
              <a:rPr lang="en-US" sz="2400" b="0" i="1" dirty="0">
                <a:solidFill>
                  <a:srgbClr val="A3A3A3"/>
                </a:solidFill>
                <a:effectLst/>
                <a:latin typeface="Arial" panose="020B0604020202020204" pitchFamily="34" charset="0"/>
                <a:cs typeface="Arial" panose="020B0604020202020204" pitchFamily="34" charset="0"/>
              </a:rPr>
              <a:t>action 4</a:t>
            </a:r>
            <a:r>
              <a:rPr lang="en-US" sz="2400" b="0" i="0" dirty="0">
                <a:solidFill>
                  <a:srgbClr val="A3A3A3"/>
                </a:solidFill>
                <a:effectLst/>
                <a:latin typeface="Arial" panose="020B0604020202020204" pitchFamily="34" charset="0"/>
                <a:cs typeface="Arial" panose="020B0604020202020204" pitchFamily="34" charset="0"/>
              </a:rPr>
              <a:t>):</a:t>
            </a:r>
            <a:endParaRPr lang="en-UZ" sz="2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7DC59D4-DD94-EE6B-8001-6CC9CD8565B2}"/>
              </a:ext>
            </a:extLst>
          </p:cNvPr>
          <p:cNvPicPr>
            <a:picLocks noChangeAspect="1"/>
          </p:cNvPicPr>
          <p:nvPr/>
        </p:nvPicPr>
        <p:blipFill>
          <a:blip r:embed="rId3"/>
          <a:stretch>
            <a:fillRect/>
          </a:stretch>
        </p:blipFill>
        <p:spPr>
          <a:xfrm>
            <a:off x="9039204" y="4465071"/>
            <a:ext cx="8624654" cy="3000700"/>
          </a:xfrm>
          <a:prstGeom prst="rect">
            <a:avLst/>
          </a:prstGeom>
        </p:spPr>
      </p:pic>
      <p:sp>
        <p:nvSpPr>
          <p:cNvPr id="10" name="TextBox 9">
            <a:extLst>
              <a:ext uri="{FF2B5EF4-FFF2-40B4-BE49-F238E27FC236}">
                <a16:creationId xmlns:a16="http://schemas.microsoft.com/office/drawing/2014/main" id="{EDA2FBF9-5D9F-0083-ECCA-0436ECF0F0F0}"/>
              </a:ext>
            </a:extLst>
          </p:cNvPr>
          <p:cNvSpPr txBox="1"/>
          <p:nvPr/>
        </p:nvSpPr>
        <p:spPr>
          <a:xfrm>
            <a:off x="438405" y="8335973"/>
            <a:ext cx="11920283" cy="830997"/>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There is no difference between samples with </a:t>
            </a:r>
            <a:r>
              <a:rPr lang="en-US" sz="2400" b="0" i="0" dirty="0" err="1">
                <a:solidFill>
                  <a:srgbClr val="A3A3A3"/>
                </a:solidFill>
                <a:effectLst/>
                <a:latin typeface="Arial" panose="020B0604020202020204" pitchFamily="34" charset="0"/>
                <a:cs typeface="Arial" panose="020B0604020202020204" pitchFamily="34" charset="0"/>
              </a:rPr>
              <a:t>com.example.smshandler</a:t>
            </a:r>
            <a:r>
              <a:rPr lang="en-US" sz="2400" b="0" i="0" dirty="0">
                <a:solidFill>
                  <a:srgbClr val="A3A3A3"/>
                </a:solidFill>
                <a:effectLst/>
                <a:latin typeface="Arial" panose="020B0604020202020204" pitchFamily="34" charset="0"/>
                <a:cs typeface="Arial" panose="020B0604020202020204" pitchFamily="34" charset="0"/>
              </a:rPr>
              <a:t> package name from first and last infections with publicly available samples.</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498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7B876-0F48-DA84-8F2A-D197B5861D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DA44EB-55FB-C8CF-BD49-72F302167D73}"/>
              </a:ext>
            </a:extLst>
          </p:cNvPr>
          <p:cNvSpPr>
            <a:spLocks noGrp="1"/>
          </p:cNvSpPr>
          <p:nvPr>
            <p:ph type="body" idx="1"/>
          </p:nvPr>
        </p:nvSpPr>
        <p:spPr/>
        <p:txBody>
          <a:bodyPr/>
          <a:lstStyle/>
          <a:p>
            <a:r>
              <a:rPr lang="en-UZ" dirty="0"/>
              <a:t>Ajina.Banker.B</a:t>
            </a:r>
          </a:p>
        </p:txBody>
      </p:sp>
      <p:sp>
        <p:nvSpPr>
          <p:cNvPr id="4" name="TextBox 3">
            <a:extLst>
              <a:ext uri="{FF2B5EF4-FFF2-40B4-BE49-F238E27FC236}">
                <a16:creationId xmlns:a16="http://schemas.microsoft.com/office/drawing/2014/main" id="{083AA209-A8D1-727E-2ABA-59AD6CE7B9DE}"/>
              </a:ext>
            </a:extLst>
          </p:cNvPr>
          <p:cNvSpPr txBox="1"/>
          <p:nvPr/>
        </p:nvSpPr>
        <p:spPr>
          <a:xfrm>
            <a:off x="438406" y="1780372"/>
            <a:ext cx="16163669" cy="1569660"/>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We gathered several samples from the </a:t>
            </a:r>
            <a:r>
              <a:rPr lang="en-US" sz="2400" b="0" i="1" dirty="0" err="1">
                <a:solidFill>
                  <a:srgbClr val="A3A3A3"/>
                </a:solidFill>
                <a:effectLst/>
                <a:latin typeface="Arial" panose="020B0604020202020204" pitchFamily="34" charset="0"/>
                <a:cs typeface="Arial" panose="020B0604020202020204" pitchFamily="34" charset="0"/>
              </a:rPr>
              <a:t>org.zzzz.aaa</a:t>
            </a:r>
            <a:r>
              <a:rPr lang="en-US" sz="2400" b="0" i="0" dirty="0">
                <a:solidFill>
                  <a:srgbClr val="A3A3A3"/>
                </a:solidFill>
                <a:effectLst/>
                <a:latin typeface="Arial" panose="020B0604020202020204" pitchFamily="34" charset="0"/>
                <a:cs typeface="Arial" panose="020B0604020202020204" pitchFamily="34" charset="0"/>
              </a:rPr>
              <a:t> group and found little differences in the code structure. Further analysis of the appearance of new samples and code similarities lead us to the conclusion that this family is still under active development, and we can suggest that </a:t>
            </a:r>
            <a:r>
              <a:rPr lang="en-US" sz="2400" b="0" i="1" dirty="0" err="1">
                <a:solidFill>
                  <a:srgbClr val="A3A3A3"/>
                </a:solidFill>
                <a:effectLst/>
                <a:latin typeface="Arial" panose="020B0604020202020204" pitchFamily="34" charset="0"/>
                <a:cs typeface="Arial" panose="020B0604020202020204" pitchFamily="34" charset="0"/>
              </a:rPr>
              <a:t>org.zzzz.aaa</a:t>
            </a:r>
            <a:r>
              <a:rPr lang="en-US" sz="2400" b="0" i="0" dirty="0">
                <a:solidFill>
                  <a:srgbClr val="A3A3A3"/>
                </a:solidFill>
                <a:effectLst/>
                <a:latin typeface="Arial" panose="020B0604020202020204" pitchFamily="34" charset="0"/>
                <a:cs typeface="Arial" panose="020B0604020202020204" pitchFamily="34" charset="0"/>
              </a:rPr>
              <a:t> is the new version of the same family as </a:t>
            </a:r>
            <a:r>
              <a:rPr lang="en-US" sz="2400" b="0" i="1" dirty="0" err="1">
                <a:solidFill>
                  <a:srgbClr val="A3A3A3"/>
                </a:solidFill>
                <a:effectLst/>
                <a:latin typeface="Arial" panose="020B0604020202020204" pitchFamily="34" charset="0"/>
                <a:cs typeface="Arial" panose="020B0604020202020204" pitchFamily="34" charset="0"/>
              </a:rPr>
              <a:t>com.example.smshandler</a:t>
            </a:r>
            <a:r>
              <a:rPr lang="en-US" sz="2400" b="0" i="0" dirty="0">
                <a:solidFill>
                  <a:srgbClr val="A3A3A3"/>
                </a:solidFill>
                <a:effectLst/>
                <a:latin typeface="Arial" panose="020B0604020202020204" pitchFamily="34" charset="0"/>
                <a:cs typeface="Arial" panose="020B0604020202020204" pitchFamily="34" charset="0"/>
              </a:rPr>
              <a:t>.</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D5C83B-40BC-51E4-3571-C66B76753E8B}"/>
              </a:ext>
            </a:extLst>
          </p:cNvPr>
          <p:cNvPicPr>
            <a:picLocks noChangeAspect="1"/>
          </p:cNvPicPr>
          <p:nvPr/>
        </p:nvPicPr>
        <p:blipFill>
          <a:blip r:embed="rId2"/>
          <a:stretch>
            <a:fillRect/>
          </a:stretch>
        </p:blipFill>
        <p:spPr>
          <a:xfrm>
            <a:off x="2324894" y="3520373"/>
            <a:ext cx="13638212" cy="6552735"/>
          </a:xfrm>
          <a:prstGeom prst="rect">
            <a:avLst/>
          </a:prstGeom>
        </p:spPr>
      </p:pic>
    </p:spTree>
    <p:extLst>
      <p:ext uri="{BB962C8B-B14F-4D97-AF65-F5344CB8AC3E}">
        <p14:creationId xmlns:p14="http://schemas.microsoft.com/office/powerpoint/2010/main" val="3453522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BA8D-991B-305F-0A35-4D04EAC8FE4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0E9DC26-5379-2B58-61E8-EC6027AE060A}"/>
              </a:ext>
            </a:extLst>
          </p:cNvPr>
          <p:cNvSpPr>
            <a:spLocks noGrp="1"/>
          </p:cNvSpPr>
          <p:nvPr>
            <p:ph type="body" idx="1"/>
          </p:nvPr>
        </p:nvSpPr>
        <p:spPr/>
        <p:txBody>
          <a:bodyPr/>
          <a:lstStyle/>
          <a:p>
            <a:r>
              <a:rPr lang="en-UZ" dirty="0"/>
              <a:t>Ajina.Banker.B</a:t>
            </a:r>
          </a:p>
        </p:txBody>
      </p:sp>
      <p:sp>
        <p:nvSpPr>
          <p:cNvPr id="4" name="TextBox 3">
            <a:extLst>
              <a:ext uri="{FF2B5EF4-FFF2-40B4-BE49-F238E27FC236}">
                <a16:creationId xmlns:a16="http://schemas.microsoft.com/office/drawing/2014/main" id="{54B197E9-2CDC-889B-020C-957E01C7AEC0}"/>
              </a:ext>
            </a:extLst>
          </p:cNvPr>
          <p:cNvSpPr txBox="1"/>
          <p:nvPr/>
        </p:nvSpPr>
        <p:spPr>
          <a:xfrm>
            <a:off x="438408" y="2322324"/>
            <a:ext cx="8391267" cy="1938992"/>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As shown above, another group of samples has the </a:t>
            </a:r>
            <a:r>
              <a:rPr lang="en-US" sz="2400" b="0" i="1" dirty="0" err="1">
                <a:solidFill>
                  <a:srgbClr val="A3A3A3"/>
                </a:solidFill>
                <a:effectLst/>
                <a:latin typeface="Arial" panose="020B0604020202020204" pitchFamily="34" charset="0"/>
                <a:cs typeface="Arial" panose="020B0604020202020204" pitchFamily="34" charset="0"/>
              </a:rPr>
              <a:t>org.zzzz.aaa</a:t>
            </a:r>
            <a:r>
              <a:rPr lang="en-US" sz="2400" b="0" i="0" dirty="0">
                <a:solidFill>
                  <a:srgbClr val="A3A3A3"/>
                </a:solidFill>
                <a:effectLst/>
                <a:latin typeface="Arial" panose="020B0604020202020204" pitchFamily="34" charset="0"/>
                <a:cs typeface="Arial" panose="020B0604020202020204" pitchFamily="34" charset="0"/>
              </a:rPr>
              <a:t> package name. The first known infection occurred on February 18, 2024, while the earliest publicly available sample was detected on 20 February 2024 and is still the most downloaded for now.</a:t>
            </a:r>
            <a:endParaRPr lang="en-UZ"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E1B67B2-E0BC-A758-C0ED-B1F240E9F875}"/>
              </a:ext>
            </a:extLst>
          </p:cNvPr>
          <p:cNvSpPr txBox="1"/>
          <p:nvPr/>
        </p:nvSpPr>
        <p:spPr>
          <a:xfrm>
            <a:off x="438407" y="5284566"/>
            <a:ext cx="8391268" cy="2308324"/>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One of the freshest samples has an interesting but less popular difference. It is a new execution flow branch showing another view instead of just a background image. Based on the names of variables of type </a:t>
            </a:r>
            <a:r>
              <a:rPr lang="en-US" sz="2400" b="0" i="0" dirty="0" err="1">
                <a:solidFill>
                  <a:srgbClr val="A3A3A3"/>
                </a:solidFill>
                <a:effectLst/>
                <a:latin typeface="Arial" panose="020B0604020202020204" pitchFamily="34" charset="0"/>
                <a:cs typeface="Arial" panose="020B0604020202020204" pitchFamily="34" charset="0"/>
              </a:rPr>
              <a:t>TextInputEditText</a:t>
            </a:r>
            <a:r>
              <a:rPr lang="en-US" sz="2400" b="0" i="0" dirty="0">
                <a:solidFill>
                  <a:srgbClr val="A3A3A3"/>
                </a:solidFill>
                <a:effectLst/>
                <a:latin typeface="Arial" panose="020B0604020202020204" pitchFamily="34" charset="0"/>
                <a:cs typeface="Arial" panose="020B0604020202020204" pitchFamily="34" charset="0"/>
              </a:rPr>
              <a:t>, we assume that this is something like a phishing page, but we are not able to trigger this branch.</a:t>
            </a:r>
            <a:endParaRPr lang="en-UZ"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F0EB2E-AEAA-BE61-D49F-500AE3E836F4}"/>
              </a:ext>
            </a:extLst>
          </p:cNvPr>
          <p:cNvPicPr>
            <a:picLocks noChangeAspect="1"/>
          </p:cNvPicPr>
          <p:nvPr/>
        </p:nvPicPr>
        <p:blipFill>
          <a:blip r:embed="rId2"/>
          <a:stretch>
            <a:fillRect/>
          </a:stretch>
        </p:blipFill>
        <p:spPr>
          <a:xfrm>
            <a:off x="8829675" y="2133976"/>
            <a:ext cx="9162793" cy="7353957"/>
          </a:xfrm>
          <a:prstGeom prst="rect">
            <a:avLst/>
          </a:prstGeom>
        </p:spPr>
      </p:pic>
    </p:spTree>
    <p:extLst>
      <p:ext uri="{BB962C8B-B14F-4D97-AF65-F5344CB8AC3E}">
        <p14:creationId xmlns:p14="http://schemas.microsoft.com/office/powerpoint/2010/main" val="3961047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8377-12F0-B56E-C4A6-6262EE34FCF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096AA16-CE5D-C78D-36F9-9EFC723546C3}"/>
              </a:ext>
            </a:extLst>
          </p:cNvPr>
          <p:cNvSpPr>
            <a:spLocks noGrp="1"/>
          </p:cNvSpPr>
          <p:nvPr>
            <p:ph type="body" idx="1"/>
          </p:nvPr>
        </p:nvSpPr>
        <p:spPr/>
        <p:txBody>
          <a:bodyPr/>
          <a:lstStyle/>
          <a:p>
            <a:r>
              <a:rPr lang="en-UZ" dirty="0"/>
              <a:t>Ajina.Banker.B</a:t>
            </a:r>
          </a:p>
        </p:txBody>
      </p:sp>
      <p:sp>
        <p:nvSpPr>
          <p:cNvPr id="4" name="TextBox 3">
            <a:extLst>
              <a:ext uri="{FF2B5EF4-FFF2-40B4-BE49-F238E27FC236}">
                <a16:creationId xmlns:a16="http://schemas.microsoft.com/office/drawing/2014/main" id="{91146F17-CDB4-A5EB-4996-6070466F9A36}"/>
              </a:ext>
            </a:extLst>
          </p:cNvPr>
          <p:cNvSpPr txBox="1"/>
          <p:nvPr/>
        </p:nvSpPr>
        <p:spPr>
          <a:xfrm>
            <a:off x="438406" y="2052965"/>
            <a:ext cx="7391143"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Along with this new View there is a new </a:t>
            </a:r>
            <a:r>
              <a:rPr lang="en-US" sz="2400" b="0" i="1" dirty="0">
                <a:solidFill>
                  <a:srgbClr val="A3A3A3"/>
                </a:solidFill>
                <a:effectLst/>
                <a:latin typeface="Arial" panose="020B0604020202020204" pitchFamily="34" charset="0"/>
                <a:cs typeface="Arial" panose="020B0604020202020204" pitchFamily="34" charset="0"/>
              </a:rPr>
              <a:t>action 7</a:t>
            </a:r>
            <a:r>
              <a:rPr lang="en-US" sz="2400" b="0" i="0" dirty="0">
                <a:solidFill>
                  <a:srgbClr val="A3A3A3"/>
                </a:solidFill>
                <a:effectLst/>
                <a:latin typeface="Arial" panose="020B0604020202020204" pitchFamily="34" charset="0"/>
                <a:cs typeface="Arial" panose="020B0604020202020204" pitchFamily="34" charset="0"/>
              </a:rPr>
              <a:t> message for sending user-provided phone number, bank card number and PIN-code.</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B771E2A-B7F6-3F18-E51A-4DAE972CC4CE}"/>
              </a:ext>
            </a:extLst>
          </p:cNvPr>
          <p:cNvPicPr>
            <a:picLocks noChangeAspect="1"/>
          </p:cNvPicPr>
          <p:nvPr/>
        </p:nvPicPr>
        <p:blipFill>
          <a:blip r:embed="rId2"/>
          <a:stretch>
            <a:fillRect/>
          </a:stretch>
        </p:blipFill>
        <p:spPr>
          <a:xfrm>
            <a:off x="8813757" y="2052965"/>
            <a:ext cx="8324893" cy="7791543"/>
          </a:xfrm>
          <a:prstGeom prst="rect">
            <a:avLst/>
          </a:prstGeom>
        </p:spPr>
      </p:pic>
      <p:sp>
        <p:nvSpPr>
          <p:cNvPr id="7" name="TextBox 6">
            <a:extLst>
              <a:ext uri="{FF2B5EF4-FFF2-40B4-BE49-F238E27FC236}">
                <a16:creationId xmlns:a16="http://schemas.microsoft.com/office/drawing/2014/main" id="{F833EF82-BEED-4672-E4C7-0F4A2564985B}"/>
              </a:ext>
            </a:extLst>
          </p:cNvPr>
          <p:cNvSpPr txBox="1"/>
          <p:nvPr/>
        </p:nvSpPr>
        <p:spPr>
          <a:xfrm>
            <a:off x="438407" y="3753177"/>
            <a:ext cx="7391143" cy="1569660"/>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It appears that this new feature is developed to primarily target users in Azerbaijan because of the hard-coded phone number prefix and text language on the Toast popup.</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480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276B1-4B24-95BB-13DB-B3F22FE8D5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45D301-3F1F-C5BE-1721-3E65DF01CDDA}"/>
              </a:ext>
            </a:extLst>
          </p:cNvPr>
          <p:cNvSpPr>
            <a:spLocks noGrp="1"/>
          </p:cNvSpPr>
          <p:nvPr>
            <p:ph type="body" idx="1"/>
          </p:nvPr>
        </p:nvSpPr>
        <p:spPr/>
        <p:txBody>
          <a:bodyPr/>
          <a:lstStyle/>
          <a:p>
            <a:r>
              <a:rPr lang="en-UZ" dirty="0"/>
              <a:t>Ajina.Banker.B</a:t>
            </a:r>
          </a:p>
        </p:txBody>
      </p:sp>
      <p:sp>
        <p:nvSpPr>
          <p:cNvPr id="4" name="TextBox 3">
            <a:extLst>
              <a:ext uri="{FF2B5EF4-FFF2-40B4-BE49-F238E27FC236}">
                <a16:creationId xmlns:a16="http://schemas.microsoft.com/office/drawing/2014/main" id="{253C9075-2E9B-1C9E-FB44-D75409EAC42D}"/>
              </a:ext>
            </a:extLst>
          </p:cNvPr>
          <p:cNvSpPr txBox="1"/>
          <p:nvPr/>
        </p:nvSpPr>
        <p:spPr>
          <a:xfrm>
            <a:off x="438407" y="1860650"/>
            <a:ext cx="13506194" cy="461665"/>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There are several examples of layouts from discovered samples with various legends:</a:t>
            </a:r>
            <a:endParaRPr lang="en-UZ" sz="24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5C77D2A-7047-1C99-90C9-3037DC90B76C}"/>
              </a:ext>
            </a:extLst>
          </p:cNvPr>
          <p:cNvGrpSpPr/>
          <p:nvPr/>
        </p:nvGrpSpPr>
        <p:grpSpPr>
          <a:xfrm>
            <a:off x="925601" y="3072239"/>
            <a:ext cx="16436797" cy="6587827"/>
            <a:chOff x="5161477" y="3989387"/>
            <a:chExt cx="11534004" cy="4622800"/>
          </a:xfrm>
        </p:grpSpPr>
        <p:pic>
          <p:nvPicPr>
            <p:cNvPr id="5" name="Picture 4">
              <a:extLst>
                <a:ext uri="{FF2B5EF4-FFF2-40B4-BE49-F238E27FC236}">
                  <a16:creationId xmlns:a16="http://schemas.microsoft.com/office/drawing/2014/main" id="{9760D2C8-66C6-93C4-1735-94D1692CF050}"/>
                </a:ext>
              </a:extLst>
            </p:cNvPr>
            <p:cNvPicPr>
              <a:picLocks noChangeAspect="1"/>
            </p:cNvPicPr>
            <p:nvPr/>
          </p:nvPicPr>
          <p:blipFill>
            <a:blip r:embed="rId2"/>
            <a:stretch>
              <a:fillRect/>
            </a:stretch>
          </p:blipFill>
          <p:spPr>
            <a:xfrm>
              <a:off x="5161477" y="3989387"/>
              <a:ext cx="2222500" cy="4591050"/>
            </a:xfrm>
            <a:prstGeom prst="rect">
              <a:avLst/>
            </a:prstGeom>
          </p:spPr>
        </p:pic>
        <p:pic>
          <p:nvPicPr>
            <p:cNvPr id="6" name="Picture 5">
              <a:extLst>
                <a:ext uri="{FF2B5EF4-FFF2-40B4-BE49-F238E27FC236}">
                  <a16:creationId xmlns:a16="http://schemas.microsoft.com/office/drawing/2014/main" id="{F073E084-EBAE-5B82-E7B1-8BF48C4979B3}"/>
                </a:ext>
              </a:extLst>
            </p:cNvPr>
            <p:cNvPicPr>
              <a:picLocks noChangeAspect="1"/>
            </p:cNvPicPr>
            <p:nvPr/>
          </p:nvPicPr>
          <p:blipFill>
            <a:blip r:embed="rId3"/>
            <a:stretch>
              <a:fillRect/>
            </a:stretch>
          </p:blipFill>
          <p:spPr>
            <a:xfrm>
              <a:off x="8256845" y="3989387"/>
              <a:ext cx="2273300" cy="4610100"/>
            </a:xfrm>
            <a:prstGeom prst="rect">
              <a:avLst/>
            </a:prstGeom>
          </p:spPr>
        </p:pic>
        <p:pic>
          <p:nvPicPr>
            <p:cNvPr id="7" name="Picture 6">
              <a:extLst>
                <a:ext uri="{FF2B5EF4-FFF2-40B4-BE49-F238E27FC236}">
                  <a16:creationId xmlns:a16="http://schemas.microsoft.com/office/drawing/2014/main" id="{858B84D1-8B02-7073-C860-E4A62DA6C570}"/>
                </a:ext>
              </a:extLst>
            </p:cNvPr>
            <p:cNvPicPr>
              <a:picLocks noChangeAspect="1"/>
            </p:cNvPicPr>
            <p:nvPr/>
          </p:nvPicPr>
          <p:blipFill>
            <a:blip r:embed="rId4"/>
            <a:stretch>
              <a:fillRect/>
            </a:stretch>
          </p:blipFill>
          <p:spPr>
            <a:xfrm>
              <a:off x="11403013" y="3989387"/>
              <a:ext cx="2197100" cy="4622800"/>
            </a:xfrm>
            <a:prstGeom prst="rect">
              <a:avLst/>
            </a:prstGeom>
          </p:spPr>
        </p:pic>
        <p:pic>
          <p:nvPicPr>
            <p:cNvPr id="8" name="Picture 7">
              <a:extLst>
                <a:ext uri="{FF2B5EF4-FFF2-40B4-BE49-F238E27FC236}">
                  <a16:creationId xmlns:a16="http://schemas.microsoft.com/office/drawing/2014/main" id="{5E0B73A6-027D-FF37-5DB0-4E7B15E042D1}"/>
                </a:ext>
              </a:extLst>
            </p:cNvPr>
            <p:cNvPicPr>
              <a:picLocks noChangeAspect="1"/>
            </p:cNvPicPr>
            <p:nvPr/>
          </p:nvPicPr>
          <p:blipFill>
            <a:blip r:embed="rId5"/>
            <a:stretch>
              <a:fillRect/>
            </a:stretch>
          </p:blipFill>
          <p:spPr>
            <a:xfrm>
              <a:off x="14472981" y="4008437"/>
              <a:ext cx="2222500" cy="4572000"/>
            </a:xfrm>
            <a:prstGeom prst="rect">
              <a:avLst/>
            </a:prstGeom>
          </p:spPr>
        </p:pic>
      </p:grpSp>
    </p:spTree>
    <p:extLst>
      <p:ext uri="{BB962C8B-B14F-4D97-AF65-F5344CB8AC3E}">
        <p14:creationId xmlns:p14="http://schemas.microsoft.com/office/powerpoint/2010/main" val="167035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E269-D264-8F72-79B5-99D29D69E8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287A6C-A4C9-0635-3E3E-52D7F7A91280}"/>
              </a:ext>
            </a:extLst>
          </p:cNvPr>
          <p:cNvPicPr>
            <a:picLocks noChangeAspect="1"/>
          </p:cNvPicPr>
          <p:nvPr/>
        </p:nvPicPr>
        <p:blipFill>
          <a:blip r:embed="rId2"/>
          <a:stretch>
            <a:fillRect/>
          </a:stretch>
        </p:blipFill>
        <p:spPr>
          <a:xfrm>
            <a:off x="12277470" y="1977211"/>
            <a:ext cx="5500687" cy="6048149"/>
          </a:xfrm>
          <a:prstGeom prst="rect">
            <a:avLst/>
          </a:prstGeom>
        </p:spPr>
      </p:pic>
      <p:sp>
        <p:nvSpPr>
          <p:cNvPr id="6" name="TextBox 5">
            <a:extLst>
              <a:ext uri="{FF2B5EF4-FFF2-40B4-BE49-F238E27FC236}">
                <a16:creationId xmlns:a16="http://schemas.microsoft.com/office/drawing/2014/main" id="{4EFD59F0-DFEA-1399-A45D-A84BFBBD8799}"/>
              </a:ext>
            </a:extLst>
          </p:cNvPr>
          <p:cNvSpPr txBox="1"/>
          <p:nvPr/>
        </p:nvSpPr>
        <p:spPr>
          <a:xfrm>
            <a:off x="224094" y="7682895"/>
            <a:ext cx="10425940"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Discovered by Group-IB in May 2024, the </a:t>
            </a:r>
            <a:r>
              <a:rPr lang="en-US" sz="2400" b="0" i="0" dirty="0" err="1">
                <a:solidFill>
                  <a:srgbClr val="A3A3A3"/>
                </a:solidFill>
                <a:effectLst/>
                <a:latin typeface="Arial" panose="020B0604020202020204" pitchFamily="34" charset="0"/>
                <a:cs typeface="Arial" panose="020B0604020202020204" pitchFamily="34" charset="0"/>
              </a:rPr>
              <a:t>Ajina.Banker</a:t>
            </a:r>
            <a:r>
              <a:rPr lang="en-US" sz="2400" b="0" i="0" dirty="0">
                <a:solidFill>
                  <a:srgbClr val="A3A3A3"/>
                </a:solidFill>
                <a:effectLst/>
                <a:latin typeface="Arial" panose="020B0604020202020204" pitchFamily="34" charset="0"/>
                <a:cs typeface="Arial" panose="020B0604020202020204" pitchFamily="34" charset="0"/>
              </a:rPr>
              <a:t> malware is a major cyber threat in the Central Asia region, disguising itself as legitimate apps to steal banking information and intercept 2FA messages.</a:t>
            </a:r>
            <a:endParaRPr lang="en-UZ" sz="2400" dirty="0">
              <a:latin typeface="Arial" panose="020B0604020202020204" pitchFamily="34" charset="0"/>
              <a:cs typeface="Arial" panose="020B0604020202020204" pitchFamily="34" charset="0"/>
            </a:endParaRPr>
          </a:p>
        </p:txBody>
      </p:sp>
      <p:sp>
        <p:nvSpPr>
          <p:cNvPr id="7" name="Text Placeholder 1">
            <a:extLst>
              <a:ext uri="{FF2B5EF4-FFF2-40B4-BE49-F238E27FC236}">
                <a16:creationId xmlns:a16="http://schemas.microsoft.com/office/drawing/2014/main" id="{2EAA35DE-FD37-AB5E-A324-763FC72F7039}"/>
              </a:ext>
            </a:extLst>
          </p:cNvPr>
          <p:cNvSpPr>
            <a:spLocks noGrp="1"/>
          </p:cNvSpPr>
          <p:nvPr>
            <p:ph type="body" idx="1"/>
          </p:nvPr>
        </p:nvSpPr>
        <p:spPr>
          <a:xfrm>
            <a:off x="224095" y="299616"/>
            <a:ext cx="14112480" cy="1029121"/>
          </a:xfrm>
        </p:spPr>
        <p:txBody>
          <a:bodyPr/>
          <a:lstStyle/>
          <a:p>
            <a:r>
              <a:rPr lang="en-US" b="0" i="0" dirty="0">
                <a:solidFill>
                  <a:srgbClr val="FFFFFF"/>
                </a:solidFill>
                <a:effectLst/>
                <a:latin typeface="Arial" panose="020B0604020202020204" pitchFamily="34" charset="0"/>
                <a:cs typeface="Arial" panose="020B0604020202020204" pitchFamily="34" charset="0"/>
              </a:rPr>
              <a:t>Ajina</a:t>
            </a:r>
          </a:p>
          <a:p>
            <a:endParaRPr lang="en-UZ"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4501B8B-A35D-79B1-ED66-01CF8C0F3F23}"/>
              </a:ext>
            </a:extLst>
          </p:cNvPr>
          <p:cNvPicPr>
            <a:picLocks noChangeAspect="1"/>
          </p:cNvPicPr>
          <p:nvPr/>
        </p:nvPicPr>
        <p:blipFill>
          <a:blip r:embed="rId3"/>
          <a:stretch>
            <a:fillRect/>
          </a:stretch>
        </p:blipFill>
        <p:spPr>
          <a:xfrm>
            <a:off x="224094" y="1515409"/>
            <a:ext cx="10580010" cy="5863620"/>
          </a:xfrm>
          <a:prstGeom prst="rect">
            <a:avLst/>
          </a:prstGeom>
        </p:spPr>
      </p:pic>
      <p:sp>
        <p:nvSpPr>
          <p:cNvPr id="10" name="TextBox 9">
            <a:extLst>
              <a:ext uri="{FF2B5EF4-FFF2-40B4-BE49-F238E27FC236}">
                <a16:creationId xmlns:a16="http://schemas.microsoft.com/office/drawing/2014/main" id="{D441564A-5FC5-0C30-95A5-E665EDC78425}"/>
              </a:ext>
            </a:extLst>
          </p:cNvPr>
          <p:cNvSpPr txBox="1"/>
          <p:nvPr/>
        </p:nvSpPr>
        <p:spPr>
          <a:xfrm>
            <a:off x="12120308" y="1515409"/>
            <a:ext cx="2387558" cy="461665"/>
          </a:xfrm>
          <a:prstGeom prst="rect">
            <a:avLst/>
          </a:prstGeom>
          <a:noFill/>
        </p:spPr>
        <p:txBody>
          <a:bodyPr wrap="square">
            <a:spAutoFit/>
          </a:bodyPr>
          <a:lstStyle/>
          <a:p>
            <a:r>
              <a:rPr lang="en-UZ" sz="2400" dirty="0">
                <a:solidFill>
                  <a:schemeClr val="bg1"/>
                </a:solidFill>
                <a:latin typeface="Arial" panose="020B0604020202020204" pitchFamily="34" charset="0"/>
                <a:cs typeface="Arial" panose="020B0604020202020204" pitchFamily="34" charset="0"/>
              </a:rPr>
              <a:t>Authors:</a:t>
            </a:r>
          </a:p>
        </p:txBody>
      </p:sp>
    </p:spTree>
    <p:extLst>
      <p:ext uri="{BB962C8B-B14F-4D97-AF65-F5344CB8AC3E}">
        <p14:creationId xmlns:p14="http://schemas.microsoft.com/office/powerpoint/2010/main" val="155593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F58F-ABED-95F2-9CF8-2644C4C917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C91AD32-939B-38DD-5310-C00B30414380}"/>
              </a:ext>
            </a:extLst>
          </p:cNvPr>
          <p:cNvSpPr>
            <a:spLocks noGrp="1"/>
          </p:cNvSpPr>
          <p:nvPr>
            <p:ph type="body" idx="1"/>
          </p:nvPr>
        </p:nvSpPr>
        <p:spPr/>
        <p:txBody>
          <a:bodyPr/>
          <a:lstStyle/>
          <a:p>
            <a:r>
              <a:rPr lang="en-US" dirty="0"/>
              <a:t>Infrastructure</a:t>
            </a:r>
            <a:endParaRPr lang="en-UZ" dirty="0"/>
          </a:p>
        </p:txBody>
      </p:sp>
      <p:sp>
        <p:nvSpPr>
          <p:cNvPr id="8" name="TextBox 7">
            <a:extLst>
              <a:ext uri="{FF2B5EF4-FFF2-40B4-BE49-F238E27FC236}">
                <a16:creationId xmlns:a16="http://schemas.microsoft.com/office/drawing/2014/main" id="{A503626C-1EBE-2989-274A-8AE2ABB0462F}"/>
              </a:ext>
            </a:extLst>
          </p:cNvPr>
          <p:cNvSpPr txBox="1"/>
          <p:nvPr/>
        </p:nvSpPr>
        <p:spPr>
          <a:xfrm>
            <a:off x="438406" y="1829812"/>
            <a:ext cx="13749081" cy="1938992"/>
          </a:xfrm>
          <a:prstGeom prst="rect">
            <a:avLst/>
          </a:prstGeom>
          <a:noFill/>
        </p:spPr>
        <p:txBody>
          <a:bodyPr wrap="square">
            <a:spAutoFit/>
          </a:bodyPr>
          <a:lstStyle/>
          <a:p>
            <a:pPr algn="l">
              <a:spcBef>
                <a:spcPts val="3600"/>
              </a:spcBef>
              <a:buNone/>
            </a:pPr>
            <a:r>
              <a:rPr lang="en-US" sz="2400" b="0" i="0" dirty="0">
                <a:solidFill>
                  <a:srgbClr val="A3A3A3"/>
                </a:solidFill>
                <a:effectLst/>
                <a:latin typeface="Arial" panose="020B0604020202020204" pitchFamily="34" charset="0"/>
                <a:cs typeface="Arial" panose="020B0604020202020204" pitchFamily="34" charset="0"/>
              </a:rPr>
              <a:t>We’ve managed to find a web panel of “SMS handler”, which refers us to the version of package name </a:t>
            </a:r>
            <a:r>
              <a:rPr lang="en-US" sz="2400" b="0" i="1" dirty="0" err="1">
                <a:solidFill>
                  <a:srgbClr val="A3A3A3"/>
                </a:solidFill>
                <a:effectLst/>
                <a:latin typeface="Arial" panose="020B0604020202020204" pitchFamily="34" charset="0"/>
                <a:cs typeface="Arial" panose="020B0604020202020204" pitchFamily="34" charset="0"/>
              </a:rPr>
              <a:t>com.example.smshandler</a:t>
            </a:r>
            <a:r>
              <a:rPr lang="en-US" sz="2400" b="0" i="0" dirty="0">
                <a:solidFill>
                  <a:srgbClr val="A3A3A3"/>
                </a:solidFill>
                <a:effectLst/>
                <a:latin typeface="Arial" panose="020B0604020202020204" pitchFamily="34" charset="0"/>
                <a:cs typeface="Arial" panose="020B0604020202020204" pitchFamily="34" charset="0"/>
              </a:rPr>
              <a:t>. It’s possible to find further servers by the same response, using search by body hash (SHA1 1a9c98808a547d4b50cc31d46e19045bcd2cfc1b).</a:t>
            </a:r>
          </a:p>
          <a:p>
            <a:pPr>
              <a:buNone/>
            </a:pPr>
            <a:br>
              <a:rPr lang="en-US" sz="2400" dirty="0">
                <a:latin typeface="Arial" panose="020B0604020202020204" pitchFamily="34" charset="0"/>
                <a:cs typeface="Arial" panose="020B0604020202020204" pitchFamily="34" charset="0"/>
              </a:rPr>
            </a:br>
            <a:endParaRPr lang="en-UZ" sz="2400"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05CBD13F-7A2B-FD45-7F77-788F8C899008}"/>
              </a:ext>
            </a:extLst>
          </p:cNvPr>
          <p:cNvGrpSpPr/>
          <p:nvPr/>
        </p:nvGrpSpPr>
        <p:grpSpPr>
          <a:xfrm>
            <a:off x="100428" y="3814763"/>
            <a:ext cx="8710197" cy="5558258"/>
            <a:chOff x="100428" y="3814763"/>
            <a:chExt cx="8710197" cy="5558258"/>
          </a:xfrm>
        </p:grpSpPr>
        <p:pic>
          <p:nvPicPr>
            <p:cNvPr id="9" name="Picture 8">
              <a:extLst>
                <a:ext uri="{FF2B5EF4-FFF2-40B4-BE49-F238E27FC236}">
                  <a16:creationId xmlns:a16="http://schemas.microsoft.com/office/drawing/2014/main" id="{8DE3C9F3-D8D7-DCA3-4FF5-FA1B8E2DD5C2}"/>
                </a:ext>
              </a:extLst>
            </p:cNvPr>
            <p:cNvPicPr>
              <a:picLocks noChangeAspect="1"/>
            </p:cNvPicPr>
            <p:nvPr/>
          </p:nvPicPr>
          <p:blipFill>
            <a:blip r:embed="rId2"/>
            <a:stretch>
              <a:fillRect/>
            </a:stretch>
          </p:blipFill>
          <p:spPr>
            <a:xfrm>
              <a:off x="100428" y="3814763"/>
              <a:ext cx="8710197" cy="5558258"/>
            </a:xfrm>
            <a:prstGeom prst="rect">
              <a:avLst/>
            </a:prstGeom>
          </p:spPr>
        </p:pic>
        <p:sp>
          <p:nvSpPr>
            <p:cNvPr id="10" name="Oval 9">
              <a:extLst>
                <a:ext uri="{FF2B5EF4-FFF2-40B4-BE49-F238E27FC236}">
                  <a16:creationId xmlns:a16="http://schemas.microsoft.com/office/drawing/2014/main" id="{42137774-687D-63AF-2810-88B1914B16A7}"/>
                </a:ext>
              </a:extLst>
            </p:cNvPr>
            <p:cNvSpPr/>
            <p:nvPr/>
          </p:nvSpPr>
          <p:spPr>
            <a:xfrm>
              <a:off x="438406" y="6472841"/>
              <a:ext cx="642938" cy="642938"/>
            </a:xfrm>
            <a:prstGeom prst="ellipse">
              <a:avLst/>
            </a:prstGeom>
            <a:solidFill>
              <a:srgbClr val="B6B6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1" name="Oval 10">
              <a:extLst>
                <a:ext uri="{FF2B5EF4-FFF2-40B4-BE49-F238E27FC236}">
                  <a16:creationId xmlns:a16="http://schemas.microsoft.com/office/drawing/2014/main" id="{57C57A96-EFFD-FC16-EC2D-010541D94DA1}"/>
                </a:ext>
              </a:extLst>
            </p:cNvPr>
            <p:cNvSpPr/>
            <p:nvPr/>
          </p:nvSpPr>
          <p:spPr>
            <a:xfrm>
              <a:off x="7810499" y="6472841"/>
              <a:ext cx="642938" cy="642938"/>
            </a:xfrm>
            <a:prstGeom prst="ellipse">
              <a:avLst/>
            </a:prstGeom>
            <a:solidFill>
              <a:srgbClr val="B6B6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Z"/>
            </a:p>
          </p:txBody>
        </p:sp>
      </p:grpSp>
      <p:grpSp>
        <p:nvGrpSpPr>
          <p:cNvPr id="15" name="Group 14">
            <a:extLst>
              <a:ext uri="{FF2B5EF4-FFF2-40B4-BE49-F238E27FC236}">
                <a16:creationId xmlns:a16="http://schemas.microsoft.com/office/drawing/2014/main" id="{AF1A19AD-E83F-84E6-2C2D-70216E3BC832}"/>
              </a:ext>
            </a:extLst>
          </p:cNvPr>
          <p:cNvGrpSpPr/>
          <p:nvPr/>
        </p:nvGrpSpPr>
        <p:grpSpPr>
          <a:xfrm>
            <a:off x="9144000" y="3814763"/>
            <a:ext cx="8869196" cy="5558258"/>
            <a:chOff x="9144000" y="3814763"/>
            <a:chExt cx="8869196" cy="5558258"/>
          </a:xfrm>
        </p:grpSpPr>
        <p:pic>
          <p:nvPicPr>
            <p:cNvPr id="12" name="Picture 11">
              <a:extLst>
                <a:ext uri="{FF2B5EF4-FFF2-40B4-BE49-F238E27FC236}">
                  <a16:creationId xmlns:a16="http://schemas.microsoft.com/office/drawing/2014/main" id="{45EA84F8-5359-5866-431A-70768B8311E4}"/>
                </a:ext>
              </a:extLst>
            </p:cNvPr>
            <p:cNvPicPr>
              <a:picLocks noChangeAspect="1"/>
            </p:cNvPicPr>
            <p:nvPr/>
          </p:nvPicPr>
          <p:blipFill>
            <a:blip r:embed="rId3"/>
            <a:stretch>
              <a:fillRect/>
            </a:stretch>
          </p:blipFill>
          <p:spPr>
            <a:xfrm>
              <a:off x="9144000" y="3814763"/>
              <a:ext cx="8869196" cy="5558258"/>
            </a:xfrm>
            <a:prstGeom prst="rect">
              <a:avLst/>
            </a:prstGeom>
          </p:spPr>
        </p:pic>
        <p:sp>
          <p:nvSpPr>
            <p:cNvPr id="14" name="Oval 13">
              <a:extLst>
                <a:ext uri="{FF2B5EF4-FFF2-40B4-BE49-F238E27FC236}">
                  <a16:creationId xmlns:a16="http://schemas.microsoft.com/office/drawing/2014/main" id="{DF7F9ED7-55E3-2A46-2968-96411868BF58}"/>
                </a:ext>
              </a:extLst>
            </p:cNvPr>
            <p:cNvSpPr/>
            <p:nvPr/>
          </p:nvSpPr>
          <p:spPr>
            <a:xfrm>
              <a:off x="17035462" y="6472841"/>
              <a:ext cx="642938" cy="64293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Z"/>
            </a:p>
          </p:txBody>
        </p:sp>
      </p:grpSp>
    </p:spTree>
    <p:extLst>
      <p:ext uri="{BB962C8B-B14F-4D97-AF65-F5344CB8AC3E}">
        <p14:creationId xmlns:p14="http://schemas.microsoft.com/office/powerpoint/2010/main" val="1710773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0DFE4-B970-91E7-53DD-835585C04EB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D9CDED-E747-D3CF-DBA5-E0A820787E86}"/>
              </a:ext>
            </a:extLst>
          </p:cNvPr>
          <p:cNvSpPr>
            <a:spLocks noGrp="1"/>
          </p:cNvSpPr>
          <p:nvPr>
            <p:ph type="body" idx="1"/>
          </p:nvPr>
        </p:nvSpPr>
        <p:spPr/>
        <p:txBody>
          <a:bodyPr/>
          <a:lstStyle/>
          <a:p>
            <a:r>
              <a:rPr lang="en-US" dirty="0"/>
              <a:t>Infrastructure</a:t>
            </a:r>
            <a:endParaRPr lang="en-UZ" dirty="0"/>
          </a:p>
        </p:txBody>
      </p:sp>
      <p:sp>
        <p:nvSpPr>
          <p:cNvPr id="4" name="TextBox 3">
            <a:extLst>
              <a:ext uri="{FF2B5EF4-FFF2-40B4-BE49-F238E27FC236}">
                <a16:creationId xmlns:a16="http://schemas.microsoft.com/office/drawing/2014/main" id="{E149A13C-CEA0-41E7-0657-102AFF2D3C12}"/>
              </a:ext>
            </a:extLst>
          </p:cNvPr>
          <p:cNvSpPr txBox="1"/>
          <p:nvPr/>
        </p:nvSpPr>
        <p:spPr>
          <a:xfrm>
            <a:off x="438407" y="1710065"/>
            <a:ext cx="12063156"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On all of the adversary's servers we can find certificates with “WIN-PDDC81NCU8C” issuer and subject common name. However,  this common name is generic and widely used by a specific hosting service according to Shodan.</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0276C13-6F7D-CE50-383C-18CCA9A11AD3}"/>
              </a:ext>
            </a:extLst>
          </p:cNvPr>
          <p:cNvPicPr>
            <a:picLocks noChangeAspect="1"/>
          </p:cNvPicPr>
          <p:nvPr/>
        </p:nvPicPr>
        <p:blipFill>
          <a:blip r:embed="rId2"/>
          <a:stretch>
            <a:fillRect/>
          </a:stretch>
        </p:blipFill>
        <p:spPr>
          <a:xfrm>
            <a:off x="1176338" y="3061182"/>
            <a:ext cx="5124450" cy="6783326"/>
          </a:xfrm>
          <a:prstGeom prst="rect">
            <a:avLst/>
          </a:prstGeom>
        </p:spPr>
      </p:pic>
      <p:pic>
        <p:nvPicPr>
          <p:cNvPr id="6" name="Picture 5">
            <a:extLst>
              <a:ext uri="{FF2B5EF4-FFF2-40B4-BE49-F238E27FC236}">
                <a16:creationId xmlns:a16="http://schemas.microsoft.com/office/drawing/2014/main" id="{E62E1602-FBFA-4845-6FE5-56706D7492CE}"/>
              </a:ext>
            </a:extLst>
          </p:cNvPr>
          <p:cNvPicPr>
            <a:picLocks noChangeAspect="1"/>
          </p:cNvPicPr>
          <p:nvPr/>
        </p:nvPicPr>
        <p:blipFill>
          <a:blip r:embed="rId3"/>
          <a:stretch>
            <a:fillRect/>
          </a:stretch>
        </p:blipFill>
        <p:spPr>
          <a:xfrm>
            <a:off x="6746656" y="4282904"/>
            <a:ext cx="11242915" cy="4339882"/>
          </a:xfrm>
          <a:prstGeom prst="rect">
            <a:avLst/>
          </a:prstGeom>
        </p:spPr>
      </p:pic>
    </p:spTree>
    <p:extLst>
      <p:ext uri="{BB962C8B-B14F-4D97-AF65-F5344CB8AC3E}">
        <p14:creationId xmlns:p14="http://schemas.microsoft.com/office/powerpoint/2010/main" val="156190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C45B-E0B0-3359-007B-7686CABB14A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310C4C0-10CB-68B7-D02A-9ECFDFF617FC}"/>
              </a:ext>
            </a:extLst>
          </p:cNvPr>
          <p:cNvSpPr>
            <a:spLocks noGrp="1"/>
          </p:cNvSpPr>
          <p:nvPr>
            <p:ph type="body" idx="1"/>
          </p:nvPr>
        </p:nvSpPr>
        <p:spPr/>
        <p:txBody>
          <a:bodyPr/>
          <a:lstStyle/>
          <a:p>
            <a:r>
              <a:rPr lang="en-US" dirty="0"/>
              <a:t>Infrastructure</a:t>
            </a:r>
            <a:endParaRPr lang="en-UZ" dirty="0"/>
          </a:p>
        </p:txBody>
      </p:sp>
      <p:sp>
        <p:nvSpPr>
          <p:cNvPr id="4" name="TextBox 3">
            <a:extLst>
              <a:ext uri="{FF2B5EF4-FFF2-40B4-BE49-F238E27FC236}">
                <a16:creationId xmlns:a16="http://schemas.microsoft.com/office/drawing/2014/main" id="{2B9A29D7-66DA-DC5F-176A-3174709100E5}"/>
              </a:ext>
            </a:extLst>
          </p:cNvPr>
          <p:cNvSpPr txBox="1"/>
          <p:nvPr/>
        </p:nvSpPr>
        <p:spPr>
          <a:xfrm>
            <a:off x="438406" y="1908959"/>
            <a:ext cx="14792069" cy="1938992"/>
          </a:xfrm>
          <a:prstGeom prst="rect">
            <a:avLst/>
          </a:prstGeom>
          <a:noFill/>
        </p:spPr>
        <p:txBody>
          <a:bodyPr wrap="square">
            <a:spAutoFit/>
          </a:bodyPr>
          <a:lstStyle/>
          <a:p>
            <a:pPr algn="l">
              <a:spcBef>
                <a:spcPts val="4800"/>
              </a:spcBef>
              <a:buNone/>
            </a:pPr>
            <a:r>
              <a:rPr lang="en-US" sz="2400" b="0" i="0" dirty="0">
                <a:solidFill>
                  <a:srgbClr val="A3A3A3"/>
                </a:solidFill>
                <a:effectLst/>
                <a:latin typeface="Arial" panose="020B0604020202020204" pitchFamily="34" charset="0"/>
                <a:cs typeface="Arial" panose="020B0604020202020204" pitchFamily="34" charset="0"/>
              </a:rPr>
              <a:t>We’ve seen 9 servers involved in this campaign, some of them shared the same </a:t>
            </a:r>
            <a:r>
              <a:rPr lang="en-US" sz="2400" b="0" i="0" dirty="0" err="1">
                <a:solidFill>
                  <a:srgbClr val="A3A3A3"/>
                </a:solidFill>
                <a:effectLst/>
                <a:latin typeface="Arial" panose="020B0604020202020204" pitchFamily="34" charset="0"/>
                <a:cs typeface="Arial" panose="020B0604020202020204" pitchFamily="34" charset="0"/>
              </a:rPr>
              <a:t>Etags</a:t>
            </a:r>
            <a:r>
              <a:rPr lang="en-US" sz="2400" b="0" i="0" dirty="0">
                <a:solidFill>
                  <a:srgbClr val="A3A3A3"/>
                </a:solidFill>
                <a:effectLst/>
                <a:latin typeface="Arial" panose="020B0604020202020204" pitchFamily="34" charset="0"/>
                <a:cs typeface="Arial" panose="020B0604020202020204" pitchFamily="34" charset="0"/>
              </a:rPr>
              <a:t> (e.g. 1718668565.8504026-495-535763281). Network infrastructure involved in this attack is shown on the graph analysis below.</a:t>
            </a:r>
          </a:p>
          <a:p>
            <a:pPr>
              <a:buNone/>
            </a:pPr>
            <a:br>
              <a:rPr lang="en-US" sz="2400" dirty="0">
                <a:latin typeface="Arial" panose="020B0604020202020204" pitchFamily="34" charset="0"/>
                <a:cs typeface="Arial" panose="020B0604020202020204" pitchFamily="34" charset="0"/>
              </a:rPr>
            </a:b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1A0416C-7C8C-36D8-8527-24FA39C67060}"/>
              </a:ext>
            </a:extLst>
          </p:cNvPr>
          <p:cNvPicPr>
            <a:picLocks noChangeAspect="1"/>
          </p:cNvPicPr>
          <p:nvPr/>
        </p:nvPicPr>
        <p:blipFill>
          <a:blip r:embed="rId2"/>
          <a:stretch>
            <a:fillRect/>
          </a:stretch>
        </p:blipFill>
        <p:spPr>
          <a:xfrm>
            <a:off x="3057525" y="3102947"/>
            <a:ext cx="12272962" cy="6672206"/>
          </a:xfrm>
          <a:prstGeom prst="rect">
            <a:avLst/>
          </a:prstGeom>
        </p:spPr>
      </p:pic>
    </p:spTree>
    <p:extLst>
      <p:ext uri="{BB962C8B-B14F-4D97-AF65-F5344CB8AC3E}">
        <p14:creationId xmlns:p14="http://schemas.microsoft.com/office/powerpoint/2010/main" val="1400943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9C136-8464-68A4-3478-51A8B716A255}"/>
              </a:ext>
            </a:extLst>
          </p:cNvPr>
          <p:cNvSpPr>
            <a:spLocks noGrp="1"/>
          </p:cNvSpPr>
          <p:nvPr>
            <p:ph type="body" idx="1"/>
          </p:nvPr>
        </p:nvSpPr>
        <p:spPr/>
        <p:txBody>
          <a:bodyPr/>
          <a:lstStyle/>
          <a:p>
            <a:r>
              <a:rPr lang="en-UZ" dirty="0"/>
              <a:t>Targets</a:t>
            </a:r>
          </a:p>
        </p:txBody>
      </p:sp>
      <p:pic>
        <p:nvPicPr>
          <p:cNvPr id="4" name="Picture 3">
            <a:extLst>
              <a:ext uri="{FF2B5EF4-FFF2-40B4-BE49-F238E27FC236}">
                <a16:creationId xmlns:a16="http://schemas.microsoft.com/office/drawing/2014/main" id="{0259BF8A-D9E2-5464-2A65-7200189D5FDD}"/>
              </a:ext>
            </a:extLst>
          </p:cNvPr>
          <p:cNvPicPr>
            <a:picLocks noChangeAspect="1"/>
          </p:cNvPicPr>
          <p:nvPr/>
        </p:nvPicPr>
        <p:blipFill>
          <a:blip r:embed="rId2"/>
          <a:stretch>
            <a:fillRect/>
          </a:stretch>
        </p:blipFill>
        <p:spPr>
          <a:xfrm>
            <a:off x="3892168" y="1750008"/>
            <a:ext cx="10503664" cy="6786983"/>
          </a:xfrm>
          <a:prstGeom prst="rect">
            <a:avLst/>
          </a:prstGeom>
        </p:spPr>
      </p:pic>
      <p:sp>
        <p:nvSpPr>
          <p:cNvPr id="8" name="TextBox 7">
            <a:extLst>
              <a:ext uri="{FF2B5EF4-FFF2-40B4-BE49-F238E27FC236}">
                <a16:creationId xmlns:a16="http://schemas.microsoft.com/office/drawing/2014/main" id="{8E325777-E2A9-4474-63F8-E2BC75AADBDE}"/>
              </a:ext>
            </a:extLst>
          </p:cNvPr>
          <p:cNvSpPr txBox="1"/>
          <p:nvPr/>
        </p:nvSpPr>
        <p:spPr>
          <a:xfrm>
            <a:off x="4572000" y="8760774"/>
            <a:ext cx="9144000" cy="830997"/>
          </a:xfrm>
          <a:prstGeom prst="rect">
            <a:avLst/>
          </a:prstGeom>
          <a:noFill/>
        </p:spPr>
        <p:txBody>
          <a:bodyPr wrap="square">
            <a:spAutoFit/>
          </a:bodyPr>
          <a:lstStyle/>
          <a:p>
            <a:pPr algn="ctr"/>
            <a:r>
              <a:rPr lang="en-US" sz="2400" b="0" i="0" dirty="0">
                <a:solidFill>
                  <a:srgbClr val="A3A3A3"/>
                </a:solidFill>
                <a:effectLst/>
                <a:latin typeface="Arial" panose="020B0604020202020204" pitchFamily="34" charset="0"/>
                <a:cs typeface="Arial" panose="020B0604020202020204" pitchFamily="34" charset="0"/>
              </a:rPr>
              <a:t>Distribution of supported SPNs and apps of interest per country hardcoded in sample</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237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8DDB8-BF81-5CEA-7E36-AC238D4F19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F58BE4E-17BB-5849-4248-CE7F8CB5925D}"/>
              </a:ext>
            </a:extLst>
          </p:cNvPr>
          <p:cNvSpPr>
            <a:spLocks noGrp="1"/>
          </p:cNvSpPr>
          <p:nvPr>
            <p:ph type="body" idx="1"/>
          </p:nvPr>
        </p:nvSpPr>
        <p:spPr/>
        <p:txBody>
          <a:bodyPr/>
          <a:lstStyle/>
          <a:p>
            <a:r>
              <a:rPr lang="en-UZ" dirty="0"/>
              <a:t>Attribution</a:t>
            </a:r>
          </a:p>
        </p:txBody>
      </p:sp>
      <p:sp>
        <p:nvSpPr>
          <p:cNvPr id="6" name="TextBox 5">
            <a:extLst>
              <a:ext uri="{FF2B5EF4-FFF2-40B4-BE49-F238E27FC236}">
                <a16:creationId xmlns:a16="http://schemas.microsoft.com/office/drawing/2014/main" id="{4D0B6FF2-6E8E-A779-AB34-9C73FCB1F641}"/>
              </a:ext>
            </a:extLst>
          </p:cNvPr>
          <p:cNvSpPr txBox="1"/>
          <p:nvPr/>
        </p:nvSpPr>
        <p:spPr>
          <a:xfrm>
            <a:off x="438407" y="1802368"/>
            <a:ext cx="6876793" cy="3046988"/>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The analysis of the malware has shown that the malicious files contain data about different affiliates. This leads us to conclude that it’s based on an affiliate </a:t>
            </a:r>
            <a:r>
              <a:rPr lang="en-US" sz="2400" b="0" i="0" dirty="0" err="1">
                <a:solidFill>
                  <a:srgbClr val="A3A3A3"/>
                </a:solidFill>
                <a:effectLst/>
                <a:latin typeface="Arial" panose="020B0604020202020204" pitchFamily="34" charset="0"/>
                <a:cs typeface="Arial" panose="020B0604020202020204" pitchFamily="34" charset="0"/>
              </a:rPr>
              <a:t>programme</a:t>
            </a:r>
            <a:r>
              <a:rPr lang="en-US" sz="2400" b="0" i="0" dirty="0">
                <a:solidFill>
                  <a:srgbClr val="A3A3A3"/>
                </a:solidFill>
                <a:effectLst/>
                <a:latin typeface="Arial" panose="020B0604020202020204" pitchFamily="34" charset="0"/>
                <a:cs typeface="Arial" panose="020B0604020202020204" pitchFamily="34" charset="0"/>
              </a:rPr>
              <a:t>, where the support for the initial project is led by a small group of people, and all the distribution and infection chains are made by affiliates working for the percentage.</a:t>
            </a:r>
            <a:endParaRPr lang="en-UZ" sz="2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5699854-A2F2-B500-2F82-7CA626B006F9}"/>
              </a:ext>
            </a:extLst>
          </p:cNvPr>
          <p:cNvSpPr txBox="1"/>
          <p:nvPr/>
        </p:nvSpPr>
        <p:spPr>
          <a:xfrm>
            <a:off x="438407" y="5320193"/>
            <a:ext cx="6876793" cy="4524315"/>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Sample named “</a:t>
            </a:r>
            <a:r>
              <a:rPr lang="ru-RU" sz="2400" b="0" i="0" dirty="0">
                <a:solidFill>
                  <a:srgbClr val="A3A3A3"/>
                </a:solidFill>
                <a:effectLst/>
                <a:latin typeface="Arial" panose="020B0604020202020204" pitchFamily="34" charset="0"/>
                <a:cs typeface="Arial" panose="020B0604020202020204" pitchFamily="34" charset="0"/>
              </a:rPr>
              <a:t>Вип Контент.</a:t>
            </a:r>
            <a:r>
              <a:rPr lang="en-US" sz="2400" b="0" i="0" dirty="0" err="1">
                <a:solidFill>
                  <a:srgbClr val="A3A3A3"/>
                </a:solidFill>
                <a:effectLst/>
                <a:latin typeface="Arial" panose="020B0604020202020204" pitchFamily="34" charset="0"/>
                <a:cs typeface="Arial" panose="020B0604020202020204" pitchFamily="34" charset="0"/>
              </a:rPr>
              <a:t>apk</a:t>
            </a:r>
            <a:r>
              <a:rPr lang="en-US" sz="2400" b="0" i="0" dirty="0">
                <a:solidFill>
                  <a:srgbClr val="A3A3A3"/>
                </a:solidFill>
                <a:effectLst/>
                <a:latin typeface="Arial" panose="020B0604020202020204" pitchFamily="34" charset="0"/>
                <a:cs typeface="Arial" panose="020B0604020202020204" pitchFamily="34" charset="0"/>
              </a:rPr>
              <a:t>” – “VIP </a:t>
            </a:r>
            <a:r>
              <a:rPr lang="en-US" sz="2400" b="0" i="0" dirty="0" err="1">
                <a:solidFill>
                  <a:srgbClr val="A3A3A3"/>
                </a:solidFill>
                <a:effectLst/>
                <a:latin typeface="Arial" panose="020B0604020202020204" pitchFamily="34" charset="0"/>
                <a:cs typeface="Arial" panose="020B0604020202020204" pitchFamily="34" charset="0"/>
              </a:rPr>
              <a:t>Content.apk</a:t>
            </a:r>
            <a:r>
              <a:rPr lang="en-US" sz="2400" b="0" i="0" dirty="0">
                <a:solidFill>
                  <a:srgbClr val="A3A3A3"/>
                </a:solidFill>
                <a:effectLst/>
                <a:latin typeface="Arial" panose="020B0604020202020204" pitchFamily="34" charset="0"/>
                <a:cs typeface="Arial" panose="020B0604020202020204" pitchFamily="34" charset="0"/>
              </a:rPr>
              <a:t>” in </a:t>
            </a:r>
            <a:r>
              <a:rPr lang="en-US" sz="2400" b="0" i="0" dirty="0" err="1">
                <a:solidFill>
                  <a:srgbClr val="A3A3A3"/>
                </a:solidFill>
                <a:effectLst/>
                <a:latin typeface="Arial" panose="020B0604020202020204" pitchFamily="34" charset="0"/>
                <a:cs typeface="Arial" panose="020B0604020202020204" pitchFamily="34" charset="0"/>
              </a:rPr>
              <a:t>english</a:t>
            </a:r>
            <a:r>
              <a:rPr lang="en-US" sz="2400" b="0" i="0" dirty="0">
                <a:solidFill>
                  <a:srgbClr val="A3A3A3"/>
                </a:solidFill>
                <a:effectLst/>
                <a:latin typeface="Arial" panose="020B0604020202020204" pitchFamily="34" charset="0"/>
                <a:cs typeface="Arial" panose="020B0604020202020204" pitchFamily="34" charset="0"/>
              </a:rPr>
              <a:t> – (SHA1 </a:t>
            </a:r>
            <a:r>
              <a:rPr lang="en-US" sz="2400" dirty="0">
                <a:solidFill>
                  <a:srgbClr val="A3A3A3"/>
                </a:solidFill>
                <a:latin typeface="Arial" panose="020B0604020202020204" pitchFamily="34" charset="0"/>
                <a:cs typeface="Arial" panose="020B0604020202020204" pitchFamily="34" charset="0"/>
              </a:rPr>
              <a:t>b4b9562a9f4851cba5761b1341f58f324f258123) was seen by </a:t>
            </a:r>
            <a:r>
              <a:rPr lang="en-US" sz="2400" dirty="0" err="1">
                <a:solidFill>
                  <a:srgbClr val="A3A3A3"/>
                </a:solidFill>
                <a:latin typeface="Arial" panose="020B0604020202020204" pitchFamily="34" charset="0"/>
                <a:cs typeface="Arial" panose="020B0604020202020204" pitchFamily="34" charset="0"/>
              </a:rPr>
              <a:t>MalwareHunterTeam</a:t>
            </a:r>
            <a:r>
              <a:rPr lang="en-US" sz="2400" dirty="0">
                <a:solidFill>
                  <a:srgbClr val="A3A3A3"/>
                </a:solidFill>
                <a:latin typeface="Arial" panose="020B0604020202020204" pitchFamily="34" charset="0"/>
                <a:cs typeface="Arial" panose="020B0604020202020204" pitchFamily="34" charset="0"/>
              </a:rPr>
              <a:t> and mentioned in </a:t>
            </a:r>
            <a:r>
              <a:rPr lang="en-US" sz="2400" dirty="0">
                <a:solidFill>
                  <a:srgbClr val="A3A3A3"/>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Twitter post</a:t>
            </a:r>
            <a:r>
              <a:rPr lang="en-US" sz="2400" dirty="0">
                <a:solidFill>
                  <a:srgbClr val="A3A3A3"/>
                </a:solidFill>
                <a:latin typeface="Arial" panose="020B0604020202020204" pitchFamily="34" charset="0"/>
                <a:cs typeface="Arial" panose="020B0604020202020204" pitchFamily="34" charset="0"/>
              </a:rPr>
              <a:t> on January 28, 2024. One of the replies written </a:t>
            </a:r>
            <a:r>
              <a:rPr lang="en-US" sz="2400" dirty="0">
                <a:solidFill>
                  <a:srgbClr val="A3A3A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to the post by APK–47</a:t>
            </a:r>
            <a:r>
              <a:rPr lang="en-US" sz="2400" dirty="0">
                <a:solidFill>
                  <a:srgbClr val="A3A3A3"/>
                </a:solidFill>
                <a:latin typeface="Arial" panose="020B0604020202020204" pitchFamily="34" charset="0"/>
                <a:cs typeface="Arial" panose="020B0604020202020204" pitchFamily="34" charset="0"/>
              </a:rPr>
              <a:t> highlights </a:t>
            </a:r>
            <a:r>
              <a:rPr lang="en-US" sz="2400" b="0" i="0" dirty="0">
                <a:solidFill>
                  <a:srgbClr val="A3A3A3"/>
                </a:solidFill>
                <a:effectLst/>
                <a:latin typeface="Arial" panose="020B0604020202020204" pitchFamily="34" charset="0"/>
                <a:cs typeface="Arial" panose="020B0604020202020204" pitchFamily="34" charset="0"/>
              </a:rPr>
              <a:t>an interesting username hardcoded as a name of one of the workers. The username “@</a:t>
            </a:r>
            <a:r>
              <a:rPr lang="en-US" sz="2400" b="0" i="0" dirty="0" err="1">
                <a:solidFill>
                  <a:srgbClr val="A3A3A3"/>
                </a:solidFill>
                <a:effectLst/>
                <a:latin typeface="Arial" panose="020B0604020202020204" pitchFamily="34" charset="0"/>
                <a:cs typeface="Arial" panose="020B0604020202020204" pitchFamily="34" charset="0"/>
              </a:rPr>
              <a:t>glavnyypouzbekam</a:t>
            </a:r>
            <a:r>
              <a:rPr lang="en-US" sz="2400" b="0" i="0" dirty="0">
                <a:solidFill>
                  <a:srgbClr val="A3A3A3"/>
                </a:solidFill>
                <a:effectLst/>
                <a:latin typeface="Arial" panose="020B0604020202020204" pitchFamily="34" charset="0"/>
                <a:cs typeface="Arial" panose="020B0604020202020204" pitchFamily="34" charset="0"/>
              </a:rPr>
              <a:t>” leads to the Telegram account named “Travis Bek” with description “</a:t>
            </a:r>
            <a:r>
              <a:rPr lang="ru-RU" sz="2400" b="0" i="0" dirty="0">
                <a:solidFill>
                  <a:srgbClr val="A3A3A3"/>
                </a:solidFill>
                <a:effectLst/>
                <a:latin typeface="Arial" panose="020B0604020202020204" pitchFamily="34" charset="0"/>
                <a:cs typeface="Arial" panose="020B0604020202020204" pitchFamily="34" charset="0"/>
              </a:rPr>
              <a:t>Главный по узбекам” </a:t>
            </a:r>
            <a:r>
              <a:rPr lang="en-US" sz="2400" b="0" i="0" dirty="0">
                <a:solidFill>
                  <a:srgbClr val="A3A3A3"/>
                </a:solidFill>
                <a:effectLst/>
                <a:latin typeface="Arial" panose="020B0604020202020204" pitchFamily="34" charset="0"/>
                <a:cs typeface="Arial" panose="020B0604020202020204" pitchFamily="34" charset="0"/>
              </a:rPr>
              <a:t>which means “Chief for Uzbeks”.</a:t>
            </a:r>
            <a:endParaRPr lang="en-UZ"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23F6B69-A885-4160-7E68-ED1A7C986A39}"/>
              </a:ext>
            </a:extLst>
          </p:cNvPr>
          <p:cNvPicPr>
            <a:picLocks noChangeAspect="1"/>
          </p:cNvPicPr>
          <p:nvPr/>
        </p:nvPicPr>
        <p:blipFill>
          <a:blip r:embed="rId4"/>
          <a:stretch>
            <a:fillRect/>
          </a:stretch>
        </p:blipFill>
        <p:spPr>
          <a:xfrm>
            <a:off x="7774978" y="2314576"/>
            <a:ext cx="4962268" cy="6440391"/>
          </a:xfrm>
          <a:prstGeom prst="rect">
            <a:avLst/>
          </a:prstGeom>
        </p:spPr>
      </p:pic>
      <p:pic>
        <p:nvPicPr>
          <p:cNvPr id="12" name="Picture 11">
            <a:extLst>
              <a:ext uri="{FF2B5EF4-FFF2-40B4-BE49-F238E27FC236}">
                <a16:creationId xmlns:a16="http://schemas.microsoft.com/office/drawing/2014/main" id="{B07BDCA3-8797-6CD4-5589-C88AD2C85837}"/>
              </a:ext>
            </a:extLst>
          </p:cNvPr>
          <p:cNvPicPr>
            <a:picLocks noChangeAspect="1"/>
          </p:cNvPicPr>
          <p:nvPr/>
        </p:nvPicPr>
        <p:blipFill>
          <a:blip r:embed="rId5"/>
          <a:stretch>
            <a:fillRect/>
          </a:stretch>
        </p:blipFill>
        <p:spPr>
          <a:xfrm>
            <a:off x="13142901" y="2314576"/>
            <a:ext cx="4807683" cy="6369152"/>
          </a:xfrm>
          <a:prstGeom prst="rect">
            <a:avLst/>
          </a:prstGeom>
        </p:spPr>
      </p:pic>
    </p:spTree>
    <p:extLst>
      <p:ext uri="{BB962C8B-B14F-4D97-AF65-F5344CB8AC3E}">
        <p14:creationId xmlns:p14="http://schemas.microsoft.com/office/powerpoint/2010/main" val="2523059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552BD-DE3D-BE49-843C-09B1A786A6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450338-C76C-23F9-33B9-DAF83F2A7400}"/>
              </a:ext>
            </a:extLst>
          </p:cNvPr>
          <p:cNvSpPr>
            <a:spLocks noGrp="1"/>
          </p:cNvSpPr>
          <p:nvPr>
            <p:ph type="body" idx="1"/>
          </p:nvPr>
        </p:nvSpPr>
        <p:spPr/>
        <p:txBody>
          <a:bodyPr/>
          <a:lstStyle/>
          <a:p>
            <a:r>
              <a:rPr lang="en-US" dirty="0"/>
              <a:t>Attribution</a:t>
            </a:r>
          </a:p>
          <a:p>
            <a:endParaRPr lang="en-UZ" dirty="0"/>
          </a:p>
        </p:txBody>
      </p:sp>
      <p:sp>
        <p:nvSpPr>
          <p:cNvPr id="4" name="TextBox 3">
            <a:extLst>
              <a:ext uri="{FF2B5EF4-FFF2-40B4-BE49-F238E27FC236}">
                <a16:creationId xmlns:a16="http://schemas.microsoft.com/office/drawing/2014/main" id="{C30BC170-731E-D743-7913-299A7524DB1E}"/>
              </a:ext>
            </a:extLst>
          </p:cNvPr>
          <p:cNvSpPr txBox="1"/>
          <p:nvPr/>
        </p:nvSpPr>
        <p:spPr>
          <a:xfrm>
            <a:off x="438407" y="1659493"/>
            <a:ext cx="13663356" cy="1200329"/>
          </a:xfrm>
          <a:prstGeom prst="rect">
            <a:avLst/>
          </a:prstGeom>
          <a:noFill/>
        </p:spPr>
        <p:txBody>
          <a:bodyPr wrap="square">
            <a:spAutoFit/>
          </a:bodyPr>
          <a:lstStyle/>
          <a:p>
            <a:r>
              <a:rPr lang="en-US" sz="2400" dirty="0">
                <a:solidFill>
                  <a:srgbClr val="A3A3A3"/>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Group-IB Threat Intelligence</a:t>
            </a:r>
            <a:r>
              <a:rPr lang="en-US" sz="2400" dirty="0">
                <a:solidFill>
                  <a:srgbClr val="A3A3A3"/>
                </a:solidFill>
                <a:latin typeface="Arial" panose="020B0604020202020204" pitchFamily="34" charset="0"/>
                <a:cs typeface="Arial" panose="020B0604020202020204" pitchFamily="34" charset="0"/>
              </a:rPr>
              <a:t> system has found the following activity related to the Telegram account mentioned. Adversary </a:t>
            </a:r>
            <a:r>
              <a:rPr lang="en-US" sz="2400" b="0" i="0" dirty="0">
                <a:solidFill>
                  <a:srgbClr val="A3A3A3"/>
                </a:solidFill>
                <a:effectLst/>
                <a:latin typeface="Arial" panose="020B0604020202020204" pitchFamily="34" charset="0"/>
                <a:cs typeface="Arial" panose="020B0604020202020204" pitchFamily="34" charset="0"/>
              </a:rPr>
              <a:t>participated in programmer's chats, searched for “Java coder” and, according to his message, to an existing team. Detected user activity is shown on the figures below.</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E3482B4-F20E-4F91-D23F-FA89D4545D9F}"/>
              </a:ext>
            </a:extLst>
          </p:cNvPr>
          <p:cNvPicPr>
            <a:picLocks noChangeAspect="1"/>
          </p:cNvPicPr>
          <p:nvPr/>
        </p:nvPicPr>
        <p:blipFill>
          <a:blip r:embed="rId3"/>
          <a:stretch>
            <a:fillRect/>
          </a:stretch>
        </p:blipFill>
        <p:spPr>
          <a:xfrm>
            <a:off x="438407" y="3509962"/>
            <a:ext cx="8557194" cy="6334546"/>
          </a:xfrm>
          <a:prstGeom prst="rect">
            <a:avLst/>
          </a:prstGeom>
        </p:spPr>
      </p:pic>
      <p:pic>
        <p:nvPicPr>
          <p:cNvPr id="6" name="Picture 5">
            <a:extLst>
              <a:ext uri="{FF2B5EF4-FFF2-40B4-BE49-F238E27FC236}">
                <a16:creationId xmlns:a16="http://schemas.microsoft.com/office/drawing/2014/main" id="{A953BD2D-AAD1-2C3B-4CCD-280FE429B61F}"/>
              </a:ext>
            </a:extLst>
          </p:cNvPr>
          <p:cNvPicPr>
            <a:picLocks noChangeAspect="1"/>
          </p:cNvPicPr>
          <p:nvPr/>
        </p:nvPicPr>
        <p:blipFill>
          <a:blip r:embed="rId4"/>
          <a:stretch>
            <a:fillRect/>
          </a:stretch>
        </p:blipFill>
        <p:spPr>
          <a:xfrm>
            <a:off x="9144000" y="5309603"/>
            <a:ext cx="9086636" cy="2735263"/>
          </a:xfrm>
          <a:prstGeom prst="rect">
            <a:avLst/>
          </a:prstGeom>
        </p:spPr>
      </p:pic>
    </p:spTree>
    <p:extLst>
      <p:ext uri="{BB962C8B-B14F-4D97-AF65-F5344CB8AC3E}">
        <p14:creationId xmlns:p14="http://schemas.microsoft.com/office/powerpoint/2010/main" val="85926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FB242-9B66-B7F3-BBC1-29E669DB77C2}"/>
              </a:ext>
            </a:extLst>
          </p:cNvPr>
          <p:cNvSpPr>
            <a:spLocks noGrp="1"/>
          </p:cNvSpPr>
          <p:nvPr>
            <p:ph type="body" idx="1"/>
          </p:nvPr>
        </p:nvSpPr>
        <p:spPr/>
        <p:txBody>
          <a:bodyPr/>
          <a:lstStyle/>
          <a:p>
            <a:r>
              <a:rPr lang="en-UZ" dirty="0"/>
              <a:t>Attribution</a:t>
            </a:r>
          </a:p>
        </p:txBody>
      </p:sp>
      <p:sp>
        <p:nvSpPr>
          <p:cNvPr id="4" name="TextBox 3">
            <a:extLst>
              <a:ext uri="{FF2B5EF4-FFF2-40B4-BE49-F238E27FC236}">
                <a16:creationId xmlns:a16="http://schemas.microsoft.com/office/drawing/2014/main" id="{92DA6529-7F50-DFB8-B6D6-0DA203C12B3B}"/>
              </a:ext>
            </a:extLst>
          </p:cNvPr>
          <p:cNvSpPr txBox="1"/>
          <p:nvPr/>
        </p:nvSpPr>
        <p:spPr>
          <a:xfrm>
            <a:off x="438406" y="2145268"/>
            <a:ext cx="14363443" cy="1200329"/>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We’ve also found a Telegram bot connected to this campaign by username “@</a:t>
            </a:r>
            <a:r>
              <a:rPr lang="en-US" sz="2400" b="0" i="0" dirty="0" err="1">
                <a:solidFill>
                  <a:srgbClr val="A3A3A3"/>
                </a:solidFill>
                <a:effectLst/>
                <a:latin typeface="Arial" panose="020B0604020202020204" pitchFamily="34" charset="0"/>
                <a:cs typeface="Arial" panose="020B0604020202020204" pitchFamily="34" charset="0"/>
              </a:rPr>
              <a:t>glavnyypouzbekam</a:t>
            </a:r>
            <a:r>
              <a:rPr lang="en-US" sz="2400" b="0" i="0" dirty="0">
                <a:solidFill>
                  <a:srgbClr val="A3A3A3"/>
                </a:solidFill>
                <a:effectLst/>
                <a:latin typeface="Arial" panose="020B0604020202020204" pitchFamily="34" charset="0"/>
                <a:cs typeface="Arial" panose="020B0604020202020204" pitchFamily="34" charset="0"/>
              </a:rPr>
              <a:t>” contained in its description. Bot with the username “@</a:t>
            </a:r>
            <a:r>
              <a:rPr lang="en-US" sz="2400" b="0" i="0" dirty="0" err="1">
                <a:solidFill>
                  <a:srgbClr val="A3A3A3"/>
                </a:solidFill>
                <a:effectLst/>
                <a:latin typeface="Arial" panose="020B0604020202020204" pitchFamily="34" charset="0"/>
                <a:cs typeface="Arial" panose="020B0604020202020204" pitchFamily="34" charset="0"/>
              </a:rPr>
              <a:t>glavnyypouzbekambot</a:t>
            </a:r>
            <a:r>
              <a:rPr lang="en-US" sz="2400" b="0" i="0" dirty="0">
                <a:solidFill>
                  <a:srgbClr val="A3A3A3"/>
                </a:solidFill>
                <a:effectLst/>
                <a:latin typeface="Arial" panose="020B0604020202020204" pitchFamily="34" charset="0"/>
                <a:cs typeface="Arial" panose="020B0604020202020204" pitchFamily="34" charset="0"/>
              </a:rPr>
              <a:t>” has information about the possibility of earning money online and an invitation to join written in Russian.</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E2826EC-4E10-516C-97D7-8102B69C05D4}"/>
              </a:ext>
            </a:extLst>
          </p:cNvPr>
          <p:cNvPicPr>
            <a:picLocks noChangeAspect="1"/>
          </p:cNvPicPr>
          <p:nvPr/>
        </p:nvPicPr>
        <p:blipFill>
          <a:blip r:embed="rId2"/>
          <a:stretch>
            <a:fillRect/>
          </a:stretch>
        </p:blipFill>
        <p:spPr>
          <a:xfrm>
            <a:off x="438406" y="3721322"/>
            <a:ext cx="4297363" cy="6123186"/>
          </a:xfrm>
          <a:prstGeom prst="rect">
            <a:avLst/>
          </a:prstGeom>
        </p:spPr>
      </p:pic>
      <p:pic>
        <p:nvPicPr>
          <p:cNvPr id="6" name="Picture 5">
            <a:extLst>
              <a:ext uri="{FF2B5EF4-FFF2-40B4-BE49-F238E27FC236}">
                <a16:creationId xmlns:a16="http://schemas.microsoft.com/office/drawing/2014/main" id="{40B854BB-8E74-1707-6AC0-EF55560C1A56}"/>
              </a:ext>
            </a:extLst>
          </p:cNvPr>
          <p:cNvPicPr>
            <a:picLocks noChangeAspect="1"/>
          </p:cNvPicPr>
          <p:nvPr/>
        </p:nvPicPr>
        <p:blipFill>
          <a:blip r:embed="rId3"/>
          <a:stretch>
            <a:fillRect/>
          </a:stretch>
        </p:blipFill>
        <p:spPr>
          <a:xfrm>
            <a:off x="5507167" y="3721322"/>
            <a:ext cx="5008563" cy="6104186"/>
          </a:xfrm>
          <a:prstGeom prst="rect">
            <a:avLst/>
          </a:prstGeom>
        </p:spPr>
      </p:pic>
      <p:sp>
        <p:nvSpPr>
          <p:cNvPr id="8" name="TextBox 7">
            <a:extLst>
              <a:ext uri="{FF2B5EF4-FFF2-40B4-BE49-F238E27FC236}">
                <a16:creationId xmlns:a16="http://schemas.microsoft.com/office/drawing/2014/main" id="{2CE75067-078E-936F-B50B-5883859B4F7A}"/>
              </a:ext>
            </a:extLst>
          </p:cNvPr>
          <p:cNvSpPr txBox="1"/>
          <p:nvPr/>
        </p:nvSpPr>
        <p:spPr>
          <a:xfrm>
            <a:off x="11287128" y="3842865"/>
            <a:ext cx="5957887" cy="6001643"/>
          </a:xfrm>
          <a:prstGeom prst="rect">
            <a:avLst/>
          </a:prstGeom>
          <a:noFill/>
        </p:spPr>
        <p:txBody>
          <a:bodyPr wrap="square">
            <a:spAutoFit/>
          </a:bodyPr>
          <a:lstStyle/>
          <a:p>
            <a:pPr algn="just"/>
            <a:r>
              <a:rPr lang="en-US" sz="2400" b="0" i="0" dirty="0">
                <a:solidFill>
                  <a:srgbClr val="A3A3A3"/>
                </a:solidFill>
                <a:effectLst/>
                <a:latin typeface="Arial" panose="020B0604020202020204" pitchFamily="34" charset="0"/>
                <a:cs typeface="Arial" panose="020B0604020202020204" pitchFamily="34" charset="0"/>
              </a:rPr>
              <a:t>We assume that highly likely due to its uniqueness, the hardcoded worker’s name “@</a:t>
            </a:r>
            <a:r>
              <a:rPr lang="en-US" sz="2400" b="0" i="0" dirty="0" err="1">
                <a:solidFill>
                  <a:srgbClr val="A3A3A3"/>
                </a:solidFill>
                <a:effectLst/>
                <a:latin typeface="Arial" panose="020B0604020202020204" pitchFamily="34" charset="0"/>
                <a:cs typeface="Arial" panose="020B0604020202020204" pitchFamily="34" charset="0"/>
              </a:rPr>
              <a:t>glavnyypouzbekam</a:t>
            </a:r>
            <a:r>
              <a:rPr lang="en-US" sz="2400" b="0" i="0" dirty="0">
                <a:solidFill>
                  <a:srgbClr val="A3A3A3"/>
                </a:solidFill>
                <a:effectLst/>
                <a:latin typeface="Arial" panose="020B0604020202020204" pitchFamily="34" charset="0"/>
                <a:cs typeface="Arial" panose="020B0604020202020204" pitchFamily="34" charset="0"/>
              </a:rPr>
              <a:t>” is connected to the discovered Telegram activity. Based on our findings, we assume that the adversary standing behind this account is one of the operators of the Ajina malicious campaign. The hiring of Java coders, created Telegram bot with the proposal of earning some money, also indicates that the tool is in the process of active development and has support of a network of affiliated employees. Worth noting, that soon after the adversary’s name was posted on Twitter, current Telegram account was deleted.</a:t>
            </a:r>
            <a:endParaRPr lang="en-U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847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34CD3-BC5D-E82E-2772-96F0A5DBC679}"/>
              </a:ext>
            </a:extLst>
          </p:cNvPr>
          <p:cNvSpPr>
            <a:spLocks noGrp="1"/>
          </p:cNvSpPr>
          <p:nvPr>
            <p:ph type="body" idx="1"/>
          </p:nvPr>
        </p:nvSpPr>
        <p:spPr/>
        <p:txBody>
          <a:bodyPr/>
          <a:lstStyle/>
          <a:p>
            <a:r>
              <a:rPr lang="en-UZ" dirty="0"/>
              <a:t>Prevention</a:t>
            </a:r>
          </a:p>
        </p:txBody>
      </p:sp>
      <p:sp>
        <p:nvSpPr>
          <p:cNvPr id="4" name="TextBox 3">
            <a:extLst>
              <a:ext uri="{FF2B5EF4-FFF2-40B4-BE49-F238E27FC236}">
                <a16:creationId xmlns:a16="http://schemas.microsoft.com/office/drawing/2014/main" id="{5E2324B7-4BAA-9EBB-7249-07D28C07BD34}"/>
              </a:ext>
            </a:extLst>
          </p:cNvPr>
          <p:cNvSpPr txBox="1"/>
          <p:nvPr/>
        </p:nvSpPr>
        <p:spPr>
          <a:xfrm>
            <a:off x="438407" y="1638627"/>
            <a:ext cx="14863506" cy="830997"/>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To protect Group-IB customers from threats related to </a:t>
            </a:r>
            <a:r>
              <a:rPr lang="en-US" sz="2400" b="0" i="0" dirty="0" err="1">
                <a:solidFill>
                  <a:srgbClr val="A3A3A3"/>
                </a:solidFill>
                <a:effectLst/>
                <a:latin typeface="Arial" panose="020B0604020202020204" pitchFamily="34" charset="0"/>
                <a:cs typeface="Arial" panose="020B0604020202020204" pitchFamily="34" charset="0"/>
              </a:rPr>
              <a:t>Ajina.Banker</a:t>
            </a:r>
            <a:r>
              <a:rPr lang="en-US" sz="2400" b="0" i="0" dirty="0">
                <a:solidFill>
                  <a:srgbClr val="A3A3A3"/>
                </a:solidFill>
                <a:effectLst/>
                <a:latin typeface="Arial" panose="020B0604020202020204" pitchFamily="34" charset="0"/>
                <a:cs typeface="Arial" panose="020B0604020202020204" pitchFamily="34" charset="0"/>
              </a:rPr>
              <a:t> malware and other similar threats, Group-IB Fraud Protection uses events/rules to detect and prevent </a:t>
            </a:r>
            <a:r>
              <a:rPr lang="en-US" sz="2400" b="0" i="0" dirty="0" err="1">
                <a:solidFill>
                  <a:srgbClr val="A3A3A3"/>
                </a:solidFill>
                <a:effectLst/>
                <a:latin typeface="Arial" panose="020B0604020202020204" pitchFamily="34" charset="0"/>
                <a:cs typeface="Arial" panose="020B0604020202020204" pitchFamily="34" charset="0"/>
              </a:rPr>
              <a:t>Ajina.Banker</a:t>
            </a:r>
            <a:r>
              <a:rPr lang="en-US" sz="2400" b="0" i="0" dirty="0">
                <a:solidFill>
                  <a:srgbClr val="A3A3A3"/>
                </a:solidFill>
                <a:effectLst/>
                <a:latin typeface="Arial" panose="020B0604020202020204" pitchFamily="34" charset="0"/>
                <a:cs typeface="Arial" panose="020B0604020202020204" pitchFamily="34" charset="0"/>
              </a:rPr>
              <a:t> and other similar malware:</a:t>
            </a:r>
            <a:endParaRPr lang="en-UZ"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D54DA1E-FECA-3356-C2AB-66A6640EE911}"/>
              </a:ext>
            </a:extLst>
          </p:cNvPr>
          <p:cNvSpPr txBox="1"/>
          <p:nvPr/>
        </p:nvSpPr>
        <p:spPr>
          <a:xfrm>
            <a:off x="438407" y="2997525"/>
            <a:ext cx="6705343" cy="461665"/>
          </a:xfrm>
          <a:prstGeom prst="rect">
            <a:avLst/>
          </a:prstGeom>
          <a:noFill/>
        </p:spPr>
        <p:txBody>
          <a:bodyPr wrap="square">
            <a:spAutoFit/>
          </a:bodyPr>
          <a:lstStyle/>
          <a:p>
            <a:pPr algn="l">
              <a:spcBef>
                <a:spcPts val="4800"/>
              </a:spcBef>
            </a:pPr>
            <a:r>
              <a:rPr lang="en-US" sz="2400" b="0" i="0" dirty="0">
                <a:solidFill>
                  <a:srgbClr val="FFFFFF"/>
                </a:solidFill>
                <a:effectLst/>
                <a:latin typeface="Arial" panose="020B0604020202020204" pitchFamily="34" charset="0"/>
                <a:cs typeface="Arial" panose="020B0604020202020204" pitchFamily="34" charset="0"/>
              </a:rPr>
              <a:t>For confirmed malware samples </a:t>
            </a:r>
            <a:r>
              <a:rPr lang="en-US" sz="2400" b="0" i="0" dirty="0" err="1">
                <a:solidFill>
                  <a:srgbClr val="FFFFFF"/>
                </a:solidFill>
                <a:effectLst/>
                <a:latin typeface="Arial" panose="020B0604020202020204" pitchFamily="34" charset="0"/>
                <a:cs typeface="Arial" panose="020B0604020202020204" pitchFamily="34" charset="0"/>
              </a:rPr>
              <a:t>Ajina.Banker</a:t>
            </a:r>
            <a:r>
              <a:rPr lang="en-US" sz="2400" b="0" i="0" dirty="0">
                <a:solidFill>
                  <a:srgbClr val="FFFFFF"/>
                </a:solidFill>
                <a:effectLst/>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F8251EF5-D161-3B1E-A227-0CFFD8C7883C}"/>
              </a:ext>
            </a:extLst>
          </p:cNvPr>
          <p:cNvSpPr txBox="1"/>
          <p:nvPr/>
        </p:nvSpPr>
        <p:spPr>
          <a:xfrm>
            <a:off x="438407" y="3716893"/>
            <a:ext cx="6705343" cy="1477328"/>
          </a:xfrm>
          <a:prstGeom prst="rect">
            <a:avLst/>
          </a:prstGeom>
          <a:noFill/>
        </p:spPr>
        <p:txBody>
          <a:bodyPr wrap="square">
            <a:spAutoFit/>
          </a:bodyPr>
          <a:lstStyle/>
          <a:p>
            <a:r>
              <a:rPr lang="en-US" sz="1800" dirty="0">
                <a:solidFill>
                  <a:srgbClr val="A3A3A3"/>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Group-IB’s Fraud Protection</a:t>
            </a:r>
            <a:r>
              <a:rPr lang="en-US" sz="1800" dirty="0">
                <a:solidFill>
                  <a:srgbClr val="A3A3A3"/>
                </a:solidFill>
                <a:latin typeface="Arial" panose="020B0604020202020204" pitchFamily="34" charset="0"/>
                <a:cs typeface="Arial" panose="020B0604020202020204" pitchFamily="34" charset="0"/>
              </a:rPr>
              <a:t> </a:t>
            </a:r>
            <a:r>
              <a:rPr lang="en-US" sz="1800" b="0" i="0" dirty="0">
                <a:solidFill>
                  <a:srgbClr val="A3A3A3"/>
                </a:solidFill>
                <a:effectLst/>
                <a:latin typeface="Arial" panose="020B0604020202020204" pitchFamily="34" charset="0"/>
                <a:cs typeface="Arial" panose="020B0604020202020204" pitchFamily="34" charset="0"/>
              </a:rPr>
              <a:t>maintains an extensive database of all detected malware. When our system detects applications from the list of mobile Trojans downloaded to an end-user's device, we trigger the appropriate events to notify our customers promptly.</a:t>
            </a:r>
            <a:endParaRPr lang="en-UZ" sz="1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8D428DB-E550-647B-999F-412A6354E727}"/>
              </a:ext>
            </a:extLst>
          </p:cNvPr>
          <p:cNvPicPr>
            <a:picLocks noChangeAspect="1"/>
          </p:cNvPicPr>
          <p:nvPr/>
        </p:nvPicPr>
        <p:blipFill>
          <a:blip r:embed="rId3"/>
          <a:stretch>
            <a:fillRect/>
          </a:stretch>
        </p:blipFill>
        <p:spPr>
          <a:xfrm>
            <a:off x="438407" y="5345130"/>
            <a:ext cx="6319581" cy="4499378"/>
          </a:xfrm>
          <a:prstGeom prst="rect">
            <a:avLst/>
          </a:prstGeom>
        </p:spPr>
      </p:pic>
      <p:sp>
        <p:nvSpPr>
          <p:cNvPr id="15" name="TextBox 14">
            <a:extLst>
              <a:ext uri="{FF2B5EF4-FFF2-40B4-BE49-F238E27FC236}">
                <a16:creationId xmlns:a16="http://schemas.microsoft.com/office/drawing/2014/main" id="{B9E22471-03BC-ED75-AE18-73616DBF7790}"/>
              </a:ext>
            </a:extLst>
          </p:cNvPr>
          <p:cNvSpPr txBox="1"/>
          <p:nvPr/>
        </p:nvSpPr>
        <p:spPr>
          <a:xfrm>
            <a:off x="8686800" y="2997525"/>
            <a:ext cx="9144000" cy="461665"/>
          </a:xfrm>
          <a:prstGeom prst="rect">
            <a:avLst/>
          </a:prstGeom>
          <a:noFill/>
        </p:spPr>
        <p:txBody>
          <a:bodyPr wrap="square">
            <a:spAutoFit/>
          </a:bodyPr>
          <a:lstStyle/>
          <a:p>
            <a:pPr algn="l">
              <a:spcBef>
                <a:spcPts val="4800"/>
              </a:spcBef>
            </a:pPr>
            <a:r>
              <a:rPr lang="en-US" sz="2400" b="0" i="0" dirty="0">
                <a:solidFill>
                  <a:srgbClr val="FFFFFF"/>
                </a:solidFill>
                <a:effectLst/>
                <a:latin typeface="Arial" panose="020B0604020202020204" pitchFamily="34" charset="0"/>
                <a:cs typeface="Arial" panose="020B0604020202020204" pitchFamily="34" charset="0"/>
              </a:rPr>
              <a:t>When the malware is detected on the user’s device:</a:t>
            </a:r>
          </a:p>
        </p:txBody>
      </p:sp>
      <p:sp>
        <p:nvSpPr>
          <p:cNvPr id="17" name="TextBox 16">
            <a:extLst>
              <a:ext uri="{FF2B5EF4-FFF2-40B4-BE49-F238E27FC236}">
                <a16:creationId xmlns:a16="http://schemas.microsoft.com/office/drawing/2014/main" id="{D2DFFB0C-4406-FE7E-4C9C-834CF2B07AA7}"/>
              </a:ext>
            </a:extLst>
          </p:cNvPr>
          <p:cNvSpPr txBox="1"/>
          <p:nvPr/>
        </p:nvSpPr>
        <p:spPr>
          <a:xfrm>
            <a:off x="8686800" y="3716893"/>
            <a:ext cx="9144000" cy="1754326"/>
          </a:xfrm>
          <a:prstGeom prst="rect">
            <a:avLst/>
          </a:prstGeom>
          <a:noFill/>
        </p:spPr>
        <p:txBody>
          <a:bodyPr wrap="square">
            <a:spAutoFit/>
          </a:bodyPr>
          <a:lstStyle/>
          <a:p>
            <a:r>
              <a:rPr lang="en-US" sz="1800" b="0" i="0" dirty="0">
                <a:solidFill>
                  <a:srgbClr val="A3A3A3"/>
                </a:solidFill>
                <a:effectLst/>
                <a:latin typeface="Arial" panose="020B0604020202020204" pitchFamily="34" charset="0"/>
                <a:cs typeface="Arial" panose="020B0604020202020204" pitchFamily="34" charset="0"/>
              </a:rPr>
              <a:t>Once the trojan is successful, sensitive customer data typically falls into the hands of the threat actor, who then seeks to monetize this data. Often, the threat actor or their software will log into the stolen account. In such cases, a new device may appear when accessing the user account. Consequently, a rule has been developed to monitor accounts where a mobile banking trojan has been confirmed and to detect logins from new devices.</a:t>
            </a:r>
            <a:endParaRPr lang="en-UZ" sz="18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D5AD8BBD-3D46-D903-95CA-03A701E69895}"/>
              </a:ext>
            </a:extLst>
          </p:cNvPr>
          <p:cNvPicPr>
            <a:picLocks noChangeAspect="1"/>
          </p:cNvPicPr>
          <p:nvPr/>
        </p:nvPicPr>
        <p:blipFill>
          <a:blip r:embed="rId4"/>
          <a:stretch>
            <a:fillRect/>
          </a:stretch>
        </p:blipFill>
        <p:spPr>
          <a:xfrm>
            <a:off x="8686800" y="5728922"/>
            <a:ext cx="8282352" cy="3796078"/>
          </a:xfrm>
          <a:prstGeom prst="roundRect">
            <a:avLst>
              <a:gd name="adj" fmla="val 5583"/>
            </a:avLst>
          </a:prstGeom>
          <a:solidFill>
            <a:srgbClr val="FFFFFF">
              <a:shade val="85000"/>
            </a:srgbClr>
          </a:solidFill>
          <a:ln>
            <a:noFill/>
          </a:ln>
          <a:effectLst>
            <a:reflection blurRad="12700" stA="38000" endPos="0" dist="5000" dir="5400000" sy="-100000" algn="bl" rotWithShape="0"/>
          </a:effectLst>
        </p:spPr>
      </p:pic>
    </p:spTree>
    <p:extLst>
      <p:ext uri="{BB962C8B-B14F-4D97-AF65-F5344CB8AC3E}">
        <p14:creationId xmlns:p14="http://schemas.microsoft.com/office/powerpoint/2010/main" val="174848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D962-0FE2-7A19-0518-C4A2138561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269086-FFAB-200A-73C5-E6232AF524F7}"/>
              </a:ext>
            </a:extLst>
          </p:cNvPr>
          <p:cNvSpPr>
            <a:spLocks noGrp="1"/>
          </p:cNvSpPr>
          <p:nvPr>
            <p:ph type="body" idx="1"/>
          </p:nvPr>
        </p:nvSpPr>
        <p:spPr/>
        <p:txBody>
          <a:bodyPr/>
          <a:lstStyle/>
          <a:p>
            <a:r>
              <a:rPr lang="en-UZ" dirty="0"/>
              <a:t>Prevention</a:t>
            </a:r>
          </a:p>
        </p:txBody>
      </p:sp>
      <p:sp>
        <p:nvSpPr>
          <p:cNvPr id="3" name="TextBox 2">
            <a:extLst>
              <a:ext uri="{FF2B5EF4-FFF2-40B4-BE49-F238E27FC236}">
                <a16:creationId xmlns:a16="http://schemas.microsoft.com/office/drawing/2014/main" id="{E1A3270F-6C96-4CF8-9DAB-626CB28FD122}"/>
              </a:ext>
            </a:extLst>
          </p:cNvPr>
          <p:cNvSpPr txBox="1"/>
          <p:nvPr/>
        </p:nvSpPr>
        <p:spPr>
          <a:xfrm>
            <a:off x="438407" y="2526038"/>
            <a:ext cx="9144000" cy="461665"/>
          </a:xfrm>
          <a:prstGeom prst="rect">
            <a:avLst/>
          </a:prstGeom>
          <a:noFill/>
        </p:spPr>
        <p:txBody>
          <a:bodyPr wrap="square">
            <a:spAutoFit/>
          </a:bodyPr>
          <a:lstStyle/>
          <a:p>
            <a:pPr algn="l">
              <a:spcBef>
                <a:spcPts val="4800"/>
              </a:spcBef>
            </a:pPr>
            <a:r>
              <a:rPr lang="en-US" sz="2400" b="0" i="0" dirty="0">
                <a:solidFill>
                  <a:srgbClr val="FFFFFF"/>
                </a:solidFill>
                <a:effectLst/>
                <a:latin typeface="Arial" panose="020B0604020202020204" pitchFamily="34" charset="0"/>
                <a:cs typeface="Arial" panose="020B0604020202020204" pitchFamily="34" charset="0"/>
              </a:rPr>
              <a:t>When new versions of a given Trojan family appear:</a:t>
            </a:r>
          </a:p>
        </p:txBody>
      </p:sp>
      <p:sp>
        <p:nvSpPr>
          <p:cNvPr id="4" name="TextBox 3">
            <a:extLst>
              <a:ext uri="{FF2B5EF4-FFF2-40B4-BE49-F238E27FC236}">
                <a16:creationId xmlns:a16="http://schemas.microsoft.com/office/drawing/2014/main" id="{A49AF535-BDF5-E7F0-367F-243AB7674B1C}"/>
              </a:ext>
            </a:extLst>
          </p:cNvPr>
          <p:cNvSpPr txBox="1"/>
          <p:nvPr/>
        </p:nvSpPr>
        <p:spPr>
          <a:xfrm>
            <a:off x="438407" y="3245406"/>
            <a:ext cx="9143999" cy="2677656"/>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For cases where the malware has not yet been added to the malware database, a new rule has been developed that focuses on the trojan’s specific characteristics. We check the characteristics of all software from a non-legitimate source for the ability to read SMS. These alerts are also transmitted to banks in the form of specific event types, increasing the likelihood of preventing fraudulent transactions by threats.</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7CFFB07-EB2A-B250-2072-1AA43E247CA5}"/>
              </a:ext>
            </a:extLst>
          </p:cNvPr>
          <p:cNvPicPr>
            <a:picLocks noChangeAspect="1"/>
          </p:cNvPicPr>
          <p:nvPr/>
        </p:nvPicPr>
        <p:blipFill>
          <a:blip r:embed="rId2"/>
          <a:stretch>
            <a:fillRect/>
          </a:stretch>
        </p:blipFill>
        <p:spPr>
          <a:xfrm>
            <a:off x="10101264" y="2526038"/>
            <a:ext cx="7043736" cy="5684816"/>
          </a:xfrm>
          <a:prstGeom prst="rect">
            <a:avLst/>
          </a:prstGeom>
        </p:spPr>
      </p:pic>
    </p:spTree>
    <p:extLst>
      <p:ext uri="{BB962C8B-B14F-4D97-AF65-F5344CB8AC3E}">
        <p14:creationId xmlns:p14="http://schemas.microsoft.com/office/powerpoint/2010/main" val="3696980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CB6E7-6E77-22F1-778A-FDCBBAD998E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A47B2A-3986-A4D6-7DC4-04D239F56A03}"/>
              </a:ext>
            </a:extLst>
          </p:cNvPr>
          <p:cNvSpPr>
            <a:spLocks noGrp="1"/>
          </p:cNvSpPr>
          <p:nvPr>
            <p:ph type="body" idx="1"/>
          </p:nvPr>
        </p:nvSpPr>
        <p:spPr/>
        <p:txBody>
          <a:bodyPr/>
          <a:lstStyle/>
          <a:p>
            <a:r>
              <a:rPr lang="en-UZ" dirty="0"/>
              <a:t>Recommendation</a:t>
            </a:r>
          </a:p>
          <a:p>
            <a:endParaRPr lang="en-UZ" dirty="0"/>
          </a:p>
        </p:txBody>
      </p:sp>
      <p:pic>
        <p:nvPicPr>
          <p:cNvPr id="5" name="Picture 4">
            <a:extLst>
              <a:ext uri="{FF2B5EF4-FFF2-40B4-BE49-F238E27FC236}">
                <a16:creationId xmlns:a16="http://schemas.microsoft.com/office/drawing/2014/main" id="{C73541CC-1EA4-EB33-4FE1-ADDAFC759FFF}"/>
              </a:ext>
            </a:extLst>
          </p:cNvPr>
          <p:cNvPicPr>
            <a:picLocks noChangeAspect="1"/>
          </p:cNvPicPr>
          <p:nvPr/>
        </p:nvPicPr>
        <p:blipFill>
          <a:blip r:embed="rId2"/>
          <a:stretch>
            <a:fillRect/>
          </a:stretch>
        </p:blipFill>
        <p:spPr>
          <a:xfrm>
            <a:off x="552707" y="1838116"/>
            <a:ext cx="12606338" cy="8006392"/>
          </a:xfrm>
          <a:prstGeom prst="rect">
            <a:avLst/>
          </a:prstGeom>
        </p:spPr>
      </p:pic>
    </p:spTree>
    <p:extLst>
      <p:ext uri="{BB962C8B-B14F-4D97-AF65-F5344CB8AC3E}">
        <p14:creationId xmlns:p14="http://schemas.microsoft.com/office/powerpoint/2010/main" val="298943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9CC184B-1454-39AE-E89B-B0F030F5E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4" y="1859560"/>
            <a:ext cx="18045112" cy="7120927"/>
          </a:xfrm>
          <a:prstGeom prst="roundRect">
            <a:avLst>
              <a:gd name="adj" fmla="val 4179"/>
            </a:avLst>
          </a:prstGeom>
          <a:solidFill>
            <a:srgbClr val="FFFFFF">
              <a:shade val="85000"/>
            </a:srgbClr>
          </a:solidFill>
          <a:ln w="12700">
            <a:solidFill>
              <a:schemeClr val="tx1">
                <a:lumMod val="50000"/>
                <a:lumOff val="50000"/>
              </a:schemeClr>
            </a:solid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05FE83-4806-F04F-549B-50E607306A26}"/>
              </a:ext>
            </a:extLst>
          </p:cNvPr>
          <p:cNvSpPr txBox="1"/>
          <p:nvPr/>
        </p:nvSpPr>
        <p:spPr>
          <a:xfrm>
            <a:off x="121444" y="606525"/>
            <a:ext cx="12944475" cy="923330"/>
          </a:xfrm>
          <a:prstGeom prst="rect">
            <a:avLst/>
          </a:prstGeom>
          <a:noFill/>
        </p:spPr>
        <p:txBody>
          <a:bodyPr wrap="square">
            <a:spAutoFit/>
          </a:bodyPr>
          <a:lstStyle/>
          <a:p>
            <a:pPr algn="l">
              <a:spcBef>
                <a:spcPts val="7200"/>
              </a:spcBef>
              <a:spcAft>
                <a:spcPts val="3600"/>
              </a:spcAft>
              <a:buNone/>
            </a:pPr>
            <a:r>
              <a:rPr lang="en-US" sz="5400" b="0" i="0" dirty="0">
                <a:solidFill>
                  <a:srgbClr val="FFFFFF"/>
                </a:solidFill>
                <a:effectLst/>
                <a:latin typeface="Arial" panose="020B0604020202020204" pitchFamily="34" charset="0"/>
                <a:cs typeface="Arial" panose="020B0604020202020204" pitchFamily="34" charset="0"/>
              </a:rPr>
              <a:t>Threat Actor Profile</a:t>
            </a:r>
          </a:p>
        </p:txBody>
      </p:sp>
      <p:sp>
        <p:nvSpPr>
          <p:cNvPr id="5" name="Rectangle 4">
            <a:extLst>
              <a:ext uri="{FF2B5EF4-FFF2-40B4-BE49-F238E27FC236}">
                <a16:creationId xmlns:a16="http://schemas.microsoft.com/office/drawing/2014/main" id="{AB36791F-D6BF-C625-8131-044CB2A11535}"/>
              </a:ext>
            </a:extLst>
          </p:cNvPr>
          <p:cNvSpPr/>
          <p:nvPr/>
        </p:nvSpPr>
        <p:spPr>
          <a:xfrm>
            <a:off x="14473238" y="157163"/>
            <a:ext cx="3557587" cy="10429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Z"/>
          </a:p>
        </p:txBody>
      </p:sp>
    </p:spTree>
    <p:extLst>
      <p:ext uri="{BB962C8B-B14F-4D97-AF65-F5344CB8AC3E}">
        <p14:creationId xmlns:p14="http://schemas.microsoft.com/office/powerpoint/2010/main" val="161774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C5635-4D68-909D-FD40-CEE0872691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CFA751-FE52-181F-DB5A-562047A1C365}"/>
              </a:ext>
            </a:extLst>
          </p:cNvPr>
          <p:cNvSpPr>
            <a:spLocks noGrp="1"/>
          </p:cNvSpPr>
          <p:nvPr>
            <p:ph type="body" idx="1"/>
          </p:nvPr>
        </p:nvSpPr>
        <p:spPr/>
        <p:txBody>
          <a:bodyPr/>
          <a:lstStyle/>
          <a:p>
            <a:r>
              <a:rPr lang="en-UZ" dirty="0"/>
              <a:t>Recommendation</a:t>
            </a:r>
          </a:p>
          <a:p>
            <a:endParaRPr lang="en-UZ" dirty="0"/>
          </a:p>
        </p:txBody>
      </p:sp>
      <p:pic>
        <p:nvPicPr>
          <p:cNvPr id="3" name="Picture 2">
            <a:extLst>
              <a:ext uri="{FF2B5EF4-FFF2-40B4-BE49-F238E27FC236}">
                <a16:creationId xmlns:a16="http://schemas.microsoft.com/office/drawing/2014/main" id="{4C60826B-52C4-8C85-7A2C-2300A821761A}"/>
              </a:ext>
            </a:extLst>
          </p:cNvPr>
          <p:cNvPicPr>
            <a:picLocks noChangeAspect="1"/>
          </p:cNvPicPr>
          <p:nvPr/>
        </p:nvPicPr>
        <p:blipFill>
          <a:blip r:embed="rId2"/>
          <a:stretch>
            <a:fillRect/>
          </a:stretch>
        </p:blipFill>
        <p:spPr>
          <a:xfrm>
            <a:off x="690561" y="1871662"/>
            <a:ext cx="12040283" cy="5822950"/>
          </a:xfrm>
          <a:prstGeom prst="rect">
            <a:avLst/>
          </a:prstGeom>
        </p:spPr>
      </p:pic>
    </p:spTree>
    <p:extLst>
      <p:ext uri="{BB962C8B-B14F-4D97-AF65-F5344CB8AC3E}">
        <p14:creationId xmlns:p14="http://schemas.microsoft.com/office/powerpoint/2010/main" val="232994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E584BA-3CBA-A738-689E-8BA0932E655C}"/>
              </a:ext>
            </a:extLst>
          </p:cNvPr>
          <p:cNvSpPr>
            <a:spLocks noGrp="1"/>
          </p:cNvSpPr>
          <p:nvPr>
            <p:ph type="body" idx="1"/>
          </p:nvPr>
        </p:nvSpPr>
        <p:spPr>
          <a:xfrm>
            <a:off x="224095" y="299616"/>
            <a:ext cx="14112480" cy="1029121"/>
          </a:xfrm>
        </p:spPr>
        <p:txBody>
          <a:bodyPr/>
          <a:lstStyle/>
          <a:p>
            <a:r>
              <a:rPr lang="en-US" b="0" i="0" dirty="0">
                <a:solidFill>
                  <a:srgbClr val="FFFFFF"/>
                </a:solidFill>
                <a:effectLst/>
                <a:latin typeface="Arial" panose="020B0604020202020204" pitchFamily="34" charset="0"/>
                <a:cs typeface="Arial" panose="020B0604020202020204" pitchFamily="34" charset="0"/>
              </a:rPr>
              <a:t>The starting point of the research</a:t>
            </a:r>
          </a:p>
          <a:p>
            <a:endParaRPr lang="en-UZ" dirty="0">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12FC4490-2DA6-F034-52BC-F81757390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95" y="2158140"/>
            <a:ext cx="10392314" cy="4767654"/>
          </a:xfrm>
          <a:prstGeom prst="roundRect">
            <a:avLst>
              <a:gd name="adj" fmla="val 6679"/>
            </a:avLst>
          </a:prstGeom>
          <a:solidFill>
            <a:srgbClr val="FFFFFF">
              <a:shade val="85000"/>
            </a:srgbClr>
          </a:solidFill>
          <a:ln w="12700">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908319-D091-3770-DA3C-9FEF636A6A6C}"/>
              </a:ext>
            </a:extLst>
          </p:cNvPr>
          <p:cNvSpPr txBox="1"/>
          <p:nvPr/>
        </p:nvSpPr>
        <p:spPr>
          <a:xfrm>
            <a:off x="224095" y="7512310"/>
            <a:ext cx="10392314" cy="1931727"/>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As part of its continuous monitoring and hunting procedures, Group-IB analysts discovered a malicious Android sample (SHA1 b04d7fa82e762ea9223fe258fcf036245b9e0e9c) that was uploaded to the </a:t>
            </a:r>
            <a:r>
              <a:rPr lang="en-US" sz="2400" b="0" i="0" dirty="0" err="1">
                <a:solidFill>
                  <a:srgbClr val="A3A3A3"/>
                </a:solidFill>
                <a:effectLst/>
                <a:latin typeface="Arial" panose="020B0604020202020204" pitchFamily="34" charset="0"/>
                <a:cs typeface="Arial" panose="020B0604020202020204" pitchFamily="34" charset="0"/>
              </a:rPr>
              <a:t>VirusTotal</a:t>
            </a:r>
            <a:r>
              <a:rPr lang="en-US" sz="2400" b="0" i="0" dirty="0">
                <a:solidFill>
                  <a:srgbClr val="A3A3A3"/>
                </a:solidFill>
                <a:effectLst/>
                <a:latin typeface="Arial" panose="020B0604020202020204" pitchFamily="34" charset="0"/>
                <a:cs typeface="Arial" panose="020B0604020202020204" pitchFamily="34" charset="0"/>
              </a:rPr>
              <a:t> platform from Uzbekistan via a web interface, and had an icon of a local tax authority app.</a:t>
            </a:r>
            <a:endParaRPr lang="en-UZ" sz="2400" dirty="0">
              <a:latin typeface="Arial" panose="020B0604020202020204" pitchFamily="34" charset="0"/>
              <a:cs typeface="Arial" panose="020B0604020202020204" pitchFamily="34" charset="0"/>
            </a:endParaRPr>
          </a:p>
        </p:txBody>
      </p:sp>
      <p:pic>
        <p:nvPicPr>
          <p:cNvPr id="6148" name="Picture 4">
            <a:extLst>
              <a:ext uri="{FF2B5EF4-FFF2-40B4-BE49-F238E27FC236}">
                <a16:creationId xmlns:a16="http://schemas.microsoft.com/office/drawing/2014/main" id="{A531CF33-F583-181A-0B01-D270FBC24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4234" y="2088889"/>
            <a:ext cx="6656508" cy="3054611"/>
          </a:xfrm>
          <a:prstGeom prst="roundRect">
            <a:avLst>
              <a:gd name="adj" fmla="val 8594"/>
            </a:avLst>
          </a:prstGeom>
          <a:solidFill>
            <a:srgbClr val="FFFFFF">
              <a:shade val="85000"/>
            </a:srgbClr>
          </a:solidFill>
          <a:ln w="12700">
            <a:solidFill>
              <a:schemeClr val="tx1">
                <a:lumMod val="50000"/>
                <a:lumOff val="50000"/>
              </a:schemeClr>
            </a:solidFill>
          </a:ln>
          <a:effectLst>
            <a:reflection endPos="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00A3D51-183A-F1AD-D93A-21B30FE8D8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23" t="5805" r="6867" b="9149"/>
          <a:stretch/>
        </p:blipFill>
        <p:spPr bwMode="auto">
          <a:xfrm>
            <a:off x="11174234" y="5444914"/>
            <a:ext cx="6656508" cy="462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0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5696-F609-7DCC-3A2A-3D4CA119699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AD6778-5109-27CF-2D00-1B815AC622D2}"/>
              </a:ext>
            </a:extLst>
          </p:cNvPr>
          <p:cNvSpPr>
            <a:spLocks noGrp="1"/>
          </p:cNvSpPr>
          <p:nvPr>
            <p:ph type="body" idx="1"/>
          </p:nvPr>
        </p:nvSpPr>
        <p:spPr/>
        <p:txBody>
          <a:bodyPr/>
          <a:lstStyle/>
          <a:p>
            <a:r>
              <a:rPr lang="en-UZ" dirty="0"/>
              <a:t>Timeline</a:t>
            </a:r>
          </a:p>
        </p:txBody>
      </p:sp>
      <p:pic>
        <p:nvPicPr>
          <p:cNvPr id="3" name="Picture 2">
            <a:extLst>
              <a:ext uri="{FF2B5EF4-FFF2-40B4-BE49-F238E27FC236}">
                <a16:creationId xmlns:a16="http://schemas.microsoft.com/office/drawing/2014/main" id="{552D0FEF-EEC8-B626-01F8-D770960D0A7C}"/>
              </a:ext>
            </a:extLst>
          </p:cNvPr>
          <p:cNvPicPr>
            <a:picLocks noChangeAspect="1"/>
          </p:cNvPicPr>
          <p:nvPr/>
        </p:nvPicPr>
        <p:blipFill>
          <a:blip r:embed="rId2"/>
          <a:stretch>
            <a:fillRect/>
          </a:stretch>
        </p:blipFill>
        <p:spPr>
          <a:xfrm>
            <a:off x="1685925" y="1365338"/>
            <a:ext cx="14916150" cy="6654898"/>
          </a:xfrm>
          <a:prstGeom prst="rect">
            <a:avLst/>
          </a:prstGeom>
        </p:spPr>
      </p:pic>
      <p:sp>
        <p:nvSpPr>
          <p:cNvPr id="5" name="TextBox 4">
            <a:extLst>
              <a:ext uri="{FF2B5EF4-FFF2-40B4-BE49-F238E27FC236}">
                <a16:creationId xmlns:a16="http://schemas.microsoft.com/office/drawing/2014/main" id="{42C1CAC8-7B6B-4E01-9778-3E200C5E25C9}"/>
              </a:ext>
            </a:extLst>
          </p:cNvPr>
          <p:cNvSpPr txBox="1"/>
          <p:nvPr/>
        </p:nvSpPr>
        <p:spPr>
          <a:xfrm>
            <a:off x="2087760" y="8274848"/>
            <a:ext cx="14112480" cy="1569660"/>
          </a:xfrm>
          <a:prstGeom prst="rect">
            <a:avLst/>
          </a:prstGeom>
          <a:noFill/>
        </p:spPr>
        <p:txBody>
          <a:bodyPr wrap="square">
            <a:spAutoFit/>
          </a:bodyPr>
          <a:lstStyle/>
          <a:p>
            <a:pPr algn="l">
              <a:spcBef>
                <a:spcPts val="3600"/>
              </a:spcBef>
              <a:buNone/>
            </a:pPr>
            <a:r>
              <a:rPr lang="en-US" sz="2400" b="0" i="0" dirty="0">
                <a:solidFill>
                  <a:srgbClr val="A3A3A3"/>
                </a:solidFill>
                <a:effectLst/>
                <a:latin typeface="Arial" panose="020B0604020202020204" pitchFamily="34" charset="0"/>
                <a:cs typeface="Arial" panose="020B0604020202020204" pitchFamily="34" charset="0"/>
              </a:rPr>
              <a:t>The timeline above illustrates the daily count of new infections, indicating a persistent and ongoing threat. This trend reveals that many users continually fall victim to the malware, leading to a steady increase in infections over time. The data shows that the adversary’s distribution techniques remain effective, successfully targeting new victims daily.</a:t>
            </a:r>
          </a:p>
        </p:txBody>
      </p:sp>
    </p:spTree>
    <p:extLst>
      <p:ext uri="{BB962C8B-B14F-4D97-AF65-F5344CB8AC3E}">
        <p14:creationId xmlns:p14="http://schemas.microsoft.com/office/powerpoint/2010/main" val="137573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2D062-198A-B8A2-C290-65DC38FE4E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8831FD-D838-6EEA-38A1-47B26DCE1C22}"/>
              </a:ext>
            </a:extLst>
          </p:cNvPr>
          <p:cNvSpPr>
            <a:spLocks noGrp="1"/>
          </p:cNvSpPr>
          <p:nvPr>
            <p:ph type="body" idx="1"/>
          </p:nvPr>
        </p:nvSpPr>
        <p:spPr/>
        <p:txBody>
          <a:bodyPr/>
          <a:lstStyle/>
          <a:p>
            <a:r>
              <a:rPr lang="en-UZ" dirty="0"/>
              <a:t>Malware distribution</a:t>
            </a:r>
          </a:p>
        </p:txBody>
      </p:sp>
      <p:pic>
        <p:nvPicPr>
          <p:cNvPr id="3" name="Picture 2">
            <a:extLst>
              <a:ext uri="{FF2B5EF4-FFF2-40B4-BE49-F238E27FC236}">
                <a16:creationId xmlns:a16="http://schemas.microsoft.com/office/drawing/2014/main" id="{86B31A63-81C0-A0CD-591C-A53046F795E2}"/>
              </a:ext>
            </a:extLst>
          </p:cNvPr>
          <p:cNvPicPr>
            <a:picLocks noChangeAspect="1"/>
          </p:cNvPicPr>
          <p:nvPr/>
        </p:nvPicPr>
        <p:blipFill>
          <a:blip r:embed="rId2"/>
          <a:stretch>
            <a:fillRect/>
          </a:stretch>
        </p:blipFill>
        <p:spPr>
          <a:xfrm>
            <a:off x="8686799" y="1713730"/>
            <a:ext cx="6057900" cy="4381359"/>
          </a:xfrm>
          <a:prstGeom prst="rect">
            <a:avLst/>
          </a:prstGeom>
        </p:spPr>
      </p:pic>
      <p:pic>
        <p:nvPicPr>
          <p:cNvPr id="4" name="Picture 3">
            <a:extLst>
              <a:ext uri="{FF2B5EF4-FFF2-40B4-BE49-F238E27FC236}">
                <a16:creationId xmlns:a16="http://schemas.microsoft.com/office/drawing/2014/main" id="{0AB2ED93-238B-429D-DBE1-026EF21C57FB}"/>
              </a:ext>
            </a:extLst>
          </p:cNvPr>
          <p:cNvPicPr>
            <a:picLocks noChangeAspect="1"/>
          </p:cNvPicPr>
          <p:nvPr/>
        </p:nvPicPr>
        <p:blipFill>
          <a:blip r:embed="rId3"/>
          <a:stretch>
            <a:fillRect/>
          </a:stretch>
        </p:blipFill>
        <p:spPr>
          <a:xfrm>
            <a:off x="2847277" y="1537759"/>
            <a:ext cx="5614371" cy="5120025"/>
          </a:xfrm>
          <a:prstGeom prst="rect">
            <a:avLst/>
          </a:prstGeom>
        </p:spPr>
      </p:pic>
      <p:pic>
        <p:nvPicPr>
          <p:cNvPr id="5" name="Picture 4">
            <a:extLst>
              <a:ext uri="{FF2B5EF4-FFF2-40B4-BE49-F238E27FC236}">
                <a16:creationId xmlns:a16="http://schemas.microsoft.com/office/drawing/2014/main" id="{701BDD86-BB28-903F-4BED-5819B7EDBF27}"/>
              </a:ext>
            </a:extLst>
          </p:cNvPr>
          <p:cNvPicPr>
            <a:picLocks noChangeAspect="1"/>
          </p:cNvPicPr>
          <p:nvPr/>
        </p:nvPicPr>
        <p:blipFill>
          <a:blip r:embed="rId4"/>
          <a:stretch>
            <a:fillRect/>
          </a:stretch>
        </p:blipFill>
        <p:spPr>
          <a:xfrm>
            <a:off x="8804106" y="6217563"/>
            <a:ext cx="5940593" cy="3847241"/>
          </a:xfrm>
          <a:prstGeom prst="rect">
            <a:avLst/>
          </a:prstGeom>
        </p:spPr>
      </p:pic>
      <p:pic>
        <p:nvPicPr>
          <p:cNvPr id="6" name="Picture 5">
            <a:extLst>
              <a:ext uri="{FF2B5EF4-FFF2-40B4-BE49-F238E27FC236}">
                <a16:creationId xmlns:a16="http://schemas.microsoft.com/office/drawing/2014/main" id="{953D9D2F-6C5D-E873-2359-D485DB698C94}"/>
              </a:ext>
            </a:extLst>
          </p:cNvPr>
          <p:cNvPicPr>
            <a:picLocks noChangeAspect="1"/>
          </p:cNvPicPr>
          <p:nvPr/>
        </p:nvPicPr>
        <p:blipFill>
          <a:blip r:embed="rId5"/>
          <a:stretch>
            <a:fillRect/>
          </a:stretch>
        </p:blipFill>
        <p:spPr>
          <a:xfrm>
            <a:off x="2025502" y="6931305"/>
            <a:ext cx="6436146" cy="2913203"/>
          </a:xfrm>
          <a:prstGeom prst="rect">
            <a:avLst/>
          </a:prstGeom>
        </p:spPr>
      </p:pic>
      <p:sp>
        <p:nvSpPr>
          <p:cNvPr id="7" name="Rounded Rectangle 6">
            <a:extLst>
              <a:ext uri="{FF2B5EF4-FFF2-40B4-BE49-F238E27FC236}">
                <a16:creationId xmlns:a16="http://schemas.microsoft.com/office/drawing/2014/main" id="{BC1BFAA5-4A24-6962-9AC0-A6546F1A2D2F}"/>
              </a:ext>
            </a:extLst>
          </p:cNvPr>
          <p:cNvSpPr/>
          <p:nvPr/>
        </p:nvSpPr>
        <p:spPr>
          <a:xfrm>
            <a:off x="15297848" y="2145816"/>
            <a:ext cx="1876168" cy="846884"/>
          </a:xfrm>
          <a:prstGeom prst="roundRect">
            <a:avLst/>
          </a:prstGeom>
          <a:solidFill>
            <a:srgbClr val="2225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Z" dirty="0"/>
              <a:t>Files with themes</a:t>
            </a:r>
          </a:p>
        </p:txBody>
      </p:sp>
      <p:sp>
        <p:nvSpPr>
          <p:cNvPr id="8" name="Rounded Rectangle 7">
            <a:extLst>
              <a:ext uri="{FF2B5EF4-FFF2-40B4-BE49-F238E27FC236}">
                <a16:creationId xmlns:a16="http://schemas.microsoft.com/office/drawing/2014/main" id="{8250229F-5A75-17B0-39B5-F646F1CC78C6}"/>
              </a:ext>
            </a:extLst>
          </p:cNvPr>
          <p:cNvSpPr/>
          <p:nvPr/>
        </p:nvSpPr>
        <p:spPr>
          <a:xfrm>
            <a:off x="175900" y="2404339"/>
            <a:ext cx="1876168" cy="846884"/>
          </a:xfrm>
          <a:prstGeom prst="roundRect">
            <a:avLst/>
          </a:prstGeom>
          <a:solidFill>
            <a:srgbClr val="2225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Z" dirty="0"/>
              <a:t>File spamming</a:t>
            </a:r>
          </a:p>
        </p:txBody>
      </p:sp>
      <p:sp>
        <p:nvSpPr>
          <p:cNvPr id="9" name="Rounded Rectangle 8">
            <a:extLst>
              <a:ext uri="{FF2B5EF4-FFF2-40B4-BE49-F238E27FC236}">
                <a16:creationId xmlns:a16="http://schemas.microsoft.com/office/drawing/2014/main" id="{E0B22359-36E7-F376-59B9-B420BB97A04C}"/>
              </a:ext>
            </a:extLst>
          </p:cNvPr>
          <p:cNvSpPr/>
          <p:nvPr/>
        </p:nvSpPr>
        <p:spPr>
          <a:xfrm>
            <a:off x="149334" y="7035777"/>
            <a:ext cx="1876168" cy="846884"/>
          </a:xfrm>
          <a:prstGeom prst="roundRect">
            <a:avLst/>
          </a:prstGeom>
          <a:solidFill>
            <a:srgbClr val="2225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Z" dirty="0"/>
              <a:t>Link to Telegram channel</a:t>
            </a:r>
          </a:p>
        </p:txBody>
      </p:sp>
      <p:sp>
        <p:nvSpPr>
          <p:cNvPr id="10" name="Rounded Rectangle 9">
            <a:extLst>
              <a:ext uri="{FF2B5EF4-FFF2-40B4-BE49-F238E27FC236}">
                <a16:creationId xmlns:a16="http://schemas.microsoft.com/office/drawing/2014/main" id="{491451A2-64C0-E0DE-BE32-CB8298BDAA8E}"/>
              </a:ext>
            </a:extLst>
          </p:cNvPr>
          <p:cNvSpPr/>
          <p:nvPr/>
        </p:nvSpPr>
        <p:spPr>
          <a:xfrm>
            <a:off x="15697898" y="6475991"/>
            <a:ext cx="1876168" cy="846884"/>
          </a:xfrm>
          <a:prstGeom prst="roundRect">
            <a:avLst/>
          </a:prstGeom>
          <a:solidFill>
            <a:srgbClr val="2225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Z" dirty="0"/>
              <a:t>Link to </a:t>
            </a:r>
          </a:p>
          <a:p>
            <a:pPr algn="ctr"/>
            <a:r>
              <a:rPr lang="en-UZ" dirty="0"/>
              <a:t>web-resource</a:t>
            </a:r>
          </a:p>
        </p:txBody>
      </p:sp>
      <p:cxnSp>
        <p:nvCxnSpPr>
          <p:cNvPr id="18" name="Elbow Connector 17">
            <a:extLst>
              <a:ext uri="{FF2B5EF4-FFF2-40B4-BE49-F238E27FC236}">
                <a16:creationId xmlns:a16="http://schemas.microsoft.com/office/drawing/2014/main" id="{2DADC480-3564-9542-747A-5A9A629CBF32}"/>
              </a:ext>
            </a:extLst>
          </p:cNvPr>
          <p:cNvCxnSpPr>
            <a:cxnSpLocks/>
            <a:stCxn id="8" idx="2"/>
            <a:endCxn id="4" idx="1"/>
          </p:cNvCxnSpPr>
          <p:nvPr/>
        </p:nvCxnSpPr>
        <p:spPr>
          <a:xfrm rot="16200000" flipH="1">
            <a:off x="1557356" y="2807850"/>
            <a:ext cx="846549" cy="1733293"/>
          </a:xfrm>
          <a:prstGeom prst="bentConnector2">
            <a:avLst/>
          </a:prstGeom>
          <a:ln w="3810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Elbow Connector 19">
            <a:extLst>
              <a:ext uri="{FF2B5EF4-FFF2-40B4-BE49-F238E27FC236}">
                <a16:creationId xmlns:a16="http://schemas.microsoft.com/office/drawing/2014/main" id="{75AFCE11-8A33-721C-5F72-C038E9EF9286}"/>
              </a:ext>
            </a:extLst>
          </p:cNvPr>
          <p:cNvCxnSpPr>
            <a:cxnSpLocks/>
            <a:stCxn id="9" idx="2"/>
            <a:endCxn id="6" idx="1"/>
          </p:cNvCxnSpPr>
          <p:nvPr/>
        </p:nvCxnSpPr>
        <p:spPr>
          <a:xfrm rot="16200000" flipH="1">
            <a:off x="1303837" y="7666242"/>
            <a:ext cx="505246" cy="938084"/>
          </a:xfrm>
          <a:prstGeom prst="bentConnector2">
            <a:avLst/>
          </a:prstGeom>
          <a:ln w="3810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Elbow Connector 22">
            <a:extLst>
              <a:ext uri="{FF2B5EF4-FFF2-40B4-BE49-F238E27FC236}">
                <a16:creationId xmlns:a16="http://schemas.microsoft.com/office/drawing/2014/main" id="{23BCA529-80EE-EC73-8A47-F4DCEE26ED3C}"/>
              </a:ext>
            </a:extLst>
          </p:cNvPr>
          <p:cNvCxnSpPr>
            <a:cxnSpLocks/>
            <a:stCxn id="7" idx="2"/>
            <a:endCxn id="3" idx="3"/>
          </p:cNvCxnSpPr>
          <p:nvPr/>
        </p:nvCxnSpPr>
        <p:spPr>
          <a:xfrm rot="5400000">
            <a:off x="15034461" y="2702939"/>
            <a:ext cx="911710" cy="1491233"/>
          </a:xfrm>
          <a:prstGeom prst="bentConnector2">
            <a:avLst/>
          </a:prstGeom>
          <a:ln w="3810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Elbow Connector 25">
            <a:extLst>
              <a:ext uri="{FF2B5EF4-FFF2-40B4-BE49-F238E27FC236}">
                <a16:creationId xmlns:a16="http://schemas.microsoft.com/office/drawing/2014/main" id="{BE8F1D11-3253-4B8C-205A-CED61A4408C9}"/>
              </a:ext>
            </a:extLst>
          </p:cNvPr>
          <p:cNvCxnSpPr>
            <a:cxnSpLocks/>
            <a:stCxn id="10" idx="2"/>
            <a:endCxn id="5" idx="3"/>
          </p:cNvCxnSpPr>
          <p:nvPr/>
        </p:nvCxnSpPr>
        <p:spPr>
          <a:xfrm rot="5400000">
            <a:off x="15281187" y="6786388"/>
            <a:ext cx="818309" cy="1891283"/>
          </a:xfrm>
          <a:prstGeom prst="bentConnector2">
            <a:avLst/>
          </a:prstGeom>
          <a:ln w="3810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904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C17A-8D9B-3BD3-02C1-9DBA540C61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B55CDF-DAC1-55B3-FA38-3E44B81CD84E}"/>
              </a:ext>
            </a:extLst>
          </p:cNvPr>
          <p:cNvSpPr>
            <a:spLocks noGrp="1"/>
          </p:cNvSpPr>
          <p:nvPr>
            <p:ph type="body" idx="1"/>
          </p:nvPr>
        </p:nvSpPr>
        <p:spPr/>
        <p:txBody>
          <a:bodyPr/>
          <a:lstStyle/>
          <a:p>
            <a:r>
              <a:rPr lang="en-UZ" dirty="0"/>
              <a:t>Malware analysis</a:t>
            </a:r>
          </a:p>
        </p:txBody>
      </p:sp>
      <p:sp>
        <p:nvSpPr>
          <p:cNvPr id="4" name="TextBox 3">
            <a:extLst>
              <a:ext uri="{FF2B5EF4-FFF2-40B4-BE49-F238E27FC236}">
                <a16:creationId xmlns:a16="http://schemas.microsoft.com/office/drawing/2014/main" id="{E594BAE0-F2A7-A025-5DA8-C2E6646A646E}"/>
              </a:ext>
            </a:extLst>
          </p:cNvPr>
          <p:cNvSpPr txBox="1"/>
          <p:nvPr/>
        </p:nvSpPr>
        <p:spPr>
          <a:xfrm>
            <a:off x="2281495" y="1718787"/>
            <a:ext cx="11691681" cy="3354765"/>
          </a:xfrm>
          <a:prstGeom prst="rect">
            <a:avLst/>
          </a:prstGeom>
          <a:noFill/>
        </p:spPr>
        <p:txBody>
          <a:bodyPr wrap="square">
            <a:spAutoFit/>
          </a:bodyPr>
          <a:lstStyle/>
          <a:p>
            <a:pPr>
              <a:spcBef>
                <a:spcPts val="2400"/>
              </a:spcBef>
              <a:buNone/>
            </a:pPr>
            <a:r>
              <a:rPr lang="en-US" sz="2400" b="0" i="0" dirty="0">
                <a:solidFill>
                  <a:srgbClr val="A3A3A3"/>
                </a:solidFill>
                <a:effectLst/>
                <a:latin typeface="Arial" panose="020B0604020202020204" pitchFamily="34" charset="0"/>
                <a:cs typeface="Arial" panose="020B0604020202020204" pitchFamily="34" charset="0"/>
              </a:rPr>
              <a:t>Fraud Protection telemetry found 1,402 packages with package names </a:t>
            </a:r>
            <a:r>
              <a:rPr lang="en-US" sz="2400" i="1" dirty="0" err="1">
                <a:solidFill>
                  <a:srgbClr val="A3A3A3"/>
                </a:solidFill>
                <a:effectLst/>
                <a:latin typeface="Arial" panose="020B0604020202020204" pitchFamily="34" charset="0"/>
                <a:cs typeface="Arial" panose="020B0604020202020204" pitchFamily="34" charset="0"/>
              </a:rPr>
              <a:t>com.example.smshandler</a:t>
            </a:r>
            <a:r>
              <a:rPr lang="en-US" sz="2400" i="0" dirty="0">
                <a:solidFill>
                  <a:srgbClr val="A3A3A3"/>
                </a:solidFill>
                <a:effectLst/>
                <a:latin typeface="Arial" panose="020B0604020202020204" pitchFamily="34" charset="0"/>
                <a:cs typeface="Arial" panose="020B0604020202020204" pitchFamily="34" charset="0"/>
              </a:rPr>
              <a:t> </a:t>
            </a:r>
            <a:r>
              <a:rPr lang="en-US" sz="2400" b="0" i="0" dirty="0">
                <a:solidFill>
                  <a:srgbClr val="A3A3A3"/>
                </a:solidFill>
                <a:effectLst/>
                <a:latin typeface="Arial" panose="020B0604020202020204" pitchFamily="34" charset="0"/>
                <a:cs typeface="Arial" panose="020B0604020202020204" pitchFamily="34" charset="0"/>
              </a:rPr>
              <a:t>(187 samples) and </a:t>
            </a:r>
            <a:r>
              <a:rPr lang="en-US" sz="2400" b="0" i="1" dirty="0" err="1">
                <a:solidFill>
                  <a:srgbClr val="A3A3A3"/>
                </a:solidFill>
                <a:effectLst/>
                <a:latin typeface="Arial" panose="020B0604020202020204" pitchFamily="34" charset="0"/>
                <a:cs typeface="Arial" panose="020B0604020202020204" pitchFamily="34" charset="0"/>
              </a:rPr>
              <a:t>org.zzzz.aaa</a:t>
            </a:r>
            <a:r>
              <a:rPr lang="en-US" sz="2400" b="0" i="0" dirty="0">
                <a:solidFill>
                  <a:srgbClr val="A3A3A3"/>
                </a:solidFill>
                <a:effectLst/>
                <a:latin typeface="Arial" panose="020B0604020202020204" pitchFamily="34" charset="0"/>
                <a:cs typeface="Arial" panose="020B0604020202020204" pitchFamily="34" charset="0"/>
              </a:rPr>
              <a:t> (1,215 samples) between 30 November 2023 and 31 July 2024 across 5,197 devices. Analyzed samples share a common code structure and subset of permissions that are requested.</a:t>
            </a:r>
          </a:p>
          <a:p>
            <a:pPr>
              <a:spcBef>
                <a:spcPts val="2400"/>
              </a:spcBef>
            </a:pPr>
            <a:r>
              <a:rPr lang="en-US" sz="2400" b="0" i="0" dirty="0">
                <a:solidFill>
                  <a:srgbClr val="A3A3A3"/>
                </a:solidFill>
                <a:effectLst/>
                <a:latin typeface="Arial" panose="020B0604020202020204" pitchFamily="34" charset="0"/>
                <a:cs typeface="Arial" panose="020B0604020202020204" pitchFamily="34" charset="0"/>
              </a:rPr>
              <a:t>The first known infection occurred on 30 November 2023 via package name </a:t>
            </a:r>
            <a:r>
              <a:rPr lang="en-US" sz="2400" b="0" i="1" dirty="0" err="1">
                <a:solidFill>
                  <a:srgbClr val="A3A3A3"/>
                </a:solidFill>
                <a:effectLst/>
                <a:latin typeface="Arial" panose="020B0604020202020204" pitchFamily="34" charset="0"/>
                <a:cs typeface="Arial" panose="020B0604020202020204" pitchFamily="34" charset="0"/>
              </a:rPr>
              <a:t>com.example.smshandler</a:t>
            </a:r>
            <a:r>
              <a:rPr lang="en-US" sz="2400" b="0" i="0" dirty="0">
                <a:solidFill>
                  <a:srgbClr val="A3A3A3"/>
                </a:solidFill>
                <a:effectLst/>
                <a:latin typeface="Arial" panose="020B0604020202020204" pitchFamily="34" charset="0"/>
                <a:cs typeface="Arial" panose="020B0604020202020204" pitchFamily="34" charset="0"/>
              </a:rPr>
              <a:t> (SHA1 cc6af149f1da110a570241dde6e3cfd0852cb0d8) with permission list:</a:t>
            </a:r>
          </a:p>
        </p:txBody>
      </p:sp>
      <p:pic>
        <p:nvPicPr>
          <p:cNvPr id="6" name="Picture 5">
            <a:extLst>
              <a:ext uri="{FF2B5EF4-FFF2-40B4-BE49-F238E27FC236}">
                <a16:creationId xmlns:a16="http://schemas.microsoft.com/office/drawing/2014/main" id="{0A5A2AB0-EB81-9D1D-6CDF-DBE72CBD7564}"/>
              </a:ext>
            </a:extLst>
          </p:cNvPr>
          <p:cNvPicPr>
            <a:picLocks noChangeAspect="1"/>
          </p:cNvPicPr>
          <p:nvPr/>
        </p:nvPicPr>
        <p:blipFill>
          <a:blip r:embed="rId2"/>
          <a:srcRect l="2289" t="6110" r="17294" b="11169"/>
          <a:stretch/>
        </p:blipFill>
        <p:spPr>
          <a:xfrm>
            <a:off x="2281495" y="5555222"/>
            <a:ext cx="8834181" cy="4089261"/>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spTree>
    <p:extLst>
      <p:ext uri="{BB962C8B-B14F-4D97-AF65-F5344CB8AC3E}">
        <p14:creationId xmlns:p14="http://schemas.microsoft.com/office/powerpoint/2010/main" val="114674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6A2E4-855C-65E3-0284-EE90B5F2FA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DE6D06-BA49-1F01-92D8-39350C4CF967}"/>
              </a:ext>
            </a:extLst>
          </p:cNvPr>
          <p:cNvSpPr>
            <a:spLocks noGrp="1"/>
          </p:cNvSpPr>
          <p:nvPr>
            <p:ph type="body" idx="1"/>
          </p:nvPr>
        </p:nvSpPr>
        <p:spPr/>
        <p:txBody>
          <a:bodyPr/>
          <a:lstStyle/>
          <a:p>
            <a:r>
              <a:rPr lang="en-UZ" dirty="0"/>
              <a:t>Ajina.Banker.A</a:t>
            </a:r>
          </a:p>
        </p:txBody>
      </p:sp>
      <p:sp>
        <p:nvSpPr>
          <p:cNvPr id="4" name="TextBox 3">
            <a:extLst>
              <a:ext uri="{FF2B5EF4-FFF2-40B4-BE49-F238E27FC236}">
                <a16:creationId xmlns:a16="http://schemas.microsoft.com/office/drawing/2014/main" id="{22862822-15EE-E762-7725-8273382FE81E}"/>
              </a:ext>
            </a:extLst>
          </p:cNvPr>
          <p:cNvSpPr txBox="1"/>
          <p:nvPr/>
        </p:nvSpPr>
        <p:spPr>
          <a:xfrm>
            <a:off x="438407" y="2016681"/>
            <a:ext cx="12063156" cy="1569660"/>
          </a:xfrm>
          <a:prstGeom prst="rect">
            <a:avLst/>
          </a:prstGeom>
          <a:noFill/>
        </p:spPr>
        <p:txBody>
          <a:bodyPr wrap="square">
            <a:spAutoFit/>
          </a:bodyPr>
          <a:lstStyle/>
          <a:p>
            <a:r>
              <a:rPr lang="en-US" sz="2400" b="0" i="0" dirty="0">
                <a:solidFill>
                  <a:srgbClr val="A3A3A3"/>
                </a:solidFill>
                <a:effectLst/>
                <a:latin typeface="Arial" panose="020B0604020202020204" pitchFamily="34" charset="0"/>
                <a:cs typeface="Arial" panose="020B0604020202020204" pitchFamily="34" charset="0"/>
              </a:rPr>
              <a:t>According to Fraud Protection telemetry data, the first known sample of this malware uploaded to </a:t>
            </a:r>
            <a:r>
              <a:rPr lang="en-US" sz="2400" b="0" i="0" dirty="0" err="1">
                <a:solidFill>
                  <a:srgbClr val="A3A3A3"/>
                </a:solidFill>
                <a:effectLst/>
                <a:latin typeface="Arial" panose="020B0604020202020204" pitchFamily="34" charset="0"/>
                <a:cs typeface="Arial" panose="020B0604020202020204" pitchFamily="34" charset="0"/>
              </a:rPr>
              <a:t>VirusTotal</a:t>
            </a:r>
            <a:r>
              <a:rPr lang="en-US" sz="2400" b="0" i="0" dirty="0">
                <a:solidFill>
                  <a:srgbClr val="A3A3A3"/>
                </a:solidFill>
                <a:effectLst/>
                <a:latin typeface="Arial" panose="020B0604020202020204" pitchFamily="34" charset="0"/>
                <a:cs typeface="Arial" panose="020B0604020202020204" pitchFamily="34" charset="0"/>
              </a:rPr>
              <a:t> is “</a:t>
            </a:r>
            <a:r>
              <a:rPr lang="en-US" sz="2400" b="0" i="1" dirty="0" err="1">
                <a:solidFill>
                  <a:srgbClr val="A3A3A3"/>
                </a:solidFill>
                <a:effectLst/>
                <a:latin typeface="Arial" panose="020B0604020202020204" pitchFamily="34" charset="0"/>
                <a:cs typeface="Arial" panose="020B0604020202020204" pitchFamily="34" charset="0"/>
              </a:rPr>
              <a:t>com.example.smshandler</a:t>
            </a:r>
            <a:r>
              <a:rPr lang="en-US" sz="2400" b="0" i="0" dirty="0">
                <a:solidFill>
                  <a:srgbClr val="A3A3A3"/>
                </a:solidFill>
                <a:effectLst/>
                <a:latin typeface="Arial" panose="020B0604020202020204" pitchFamily="34" charset="0"/>
                <a:cs typeface="Arial" panose="020B0604020202020204" pitchFamily="34" charset="0"/>
              </a:rPr>
              <a:t>” </a:t>
            </a:r>
            <a:r>
              <a:rPr lang="en-UZ" sz="2400" b="0" i="0" dirty="0">
                <a:solidFill>
                  <a:srgbClr val="A3A3A3"/>
                </a:solidFill>
                <a:effectLst/>
                <a:latin typeface="Arial" panose="020B0604020202020204" pitchFamily="34" charset="0"/>
                <a:cs typeface="Arial" panose="020B0604020202020204" pitchFamily="34" charset="0"/>
              </a:rPr>
              <a:t>(</a:t>
            </a:r>
            <a:r>
              <a:rPr lang="en-US" sz="2400" b="0" i="0" dirty="0">
                <a:solidFill>
                  <a:srgbClr val="A3A3A3"/>
                </a:solidFill>
                <a:effectLst/>
                <a:latin typeface="Arial" panose="020B0604020202020204" pitchFamily="34" charset="0"/>
                <a:cs typeface="Arial" panose="020B0604020202020204" pitchFamily="34" charset="0"/>
              </a:rPr>
              <a:t>SHA1 84af2ce3a2e58cc8a70d4cc95916cbfe15f2169e). It was uploaded to the </a:t>
            </a:r>
            <a:r>
              <a:rPr lang="en-US" sz="2400" b="0" i="0" dirty="0" err="1">
                <a:solidFill>
                  <a:srgbClr val="A3A3A3"/>
                </a:solidFill>
                <a:effectLst/>
                <a:latin typeface="Arial" panose="020B0604020202020204" pitchFamily="34" charset="0"/>
                <a:cs typeface="Arial" panose="020B0604020202020204" pitchFamily="34" charset="0"/>
              </a:rPr>
              <a:t>VirusTotal</a:t>
            </a:r>
            <a:r>
              <a:rPr lang="en-US" sz="2400" b="0" i="0" dirty="0">
                <a:solidFill>
                  <a:srgbClr val="A3A3A3"/>
                </a:solidFill>
                <a:effectLst/>
                <a:latin typeface="Arial" panose="020B0604020202020204" pitchFamily="34" charset="0"/>
                <a:cs typeface="Arial" panose="020B0604020202020204" pitchFamily="34" charset="0"/>
              </a:rPr>
              <a:t> platform in January 2024, providing the initial glimpse into this malicious campaign.</a:t>
            </a:r>
            <a:endParaRPr lang="en-UZ"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BC0466-A0AD-5D7E-714D-2375F28B9235}"/>
              </a:ext>
            </a:extLst>
          </p:cNvPr>
          <p:cNvPicPr>
            <a:picLocks noChangeAspect="1"/>
          </p:cNvPicPr>
          <p:nvPr/>
        </p:nvPicPr>
        <p:blipFill>
          <a:blip r:embed="rId2"/>
          <a:stretch>
            <a:fillRect/>
          </a:stretch>
        </p:blipFill>
        <p:spPr>
          <a:xfrm>
            <a:off x="238381" y="4006520"/>
            <a:ext cx="12063156" cy="5266281"/>
          </a:xfrm>
          <a:prstGeom prst="rect">
            <a:avLst/>
          </a:prstGeom>
        </p:spPr>
      </p:pic>
    </p:spTree>
    <p:extLst>
      <p:ext uri="{BB962C8B-B14F-4D97-AF65-F5344CB8AC3E}">
        <p14:creationId xmlns:p14="http://schemas.microsoft.com/office/powerpoint/2010/main" val="274233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A5968-D6B5-0D9B-9ED3-A3345E83DD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1B891E1-FFA4-25B3-FEF1-5DB571D9FCA3}"/>
              </a:ext>
            </a:extLst>
          </p:cNvPr>
          <p:cNvSpPr>
            <a:spLocks noGrp="1"/>
          </p:cNvSpPr>
          <p:nvPr>
            <p:ph type="body" idx="1"/>
          </p:nvPr>
        </p:nvSpPr>
        <p:spPr/>
        <p:txBody>
          <a:bodyPr/>
          <a:lstStyle/>
          <a:p>
            <a:r>
              <a:rPr lang="en-UZ" dirty="0"/>
              <a:t>Ajina.Banker.A</a:t>
            </a:r>
          </a:p>
        </p:txBody>
      </p:sp>
      <p:pic>
        <p:nvPicPr>
          <p:cNvPr id="3" name="Picture 2">
            <a:extLst>
              <a:ext uri="{FF2B5EF4-FFF2-40B4-BE49-F238E27FC236}">
                <a16:creationId xmlns:a16="http://schemas.microsoft.com/office/drawing/2014/main" id="{EF62266F-DF85-D8F5-7DA5-D546746E7AA6}"/>
              </a:ext>
            </a:extLst>
          </p:cNvPr>
          <p:cNvPicPr>
            <a:picLocks noChangeAspect="1"/>
          </p:cNvPicPr>
          <p:nvPr/>
        </p:nvPicPr>
        <p:blipFill>
          <a:blip r:embed="rId2"/>
          <a:stretch>
            <a:fillRect/>
          </a:stretch>
        </p:blipFill>
        <p:spPr>
          <a:xfrm>
            <a:off x="438407" y="1843088"/>
            <a:ext cx="12075902" cy="7544220"/>
          </a:xfrm>
          <a:prstGeom prst="rect">
            <a:avLst/>
          </a:prstGeom>
        </p:spPr>
      </p:pic>
      <p:sp>
        <p:nvSpPr>
          <p:cNvPr id="7" name="TextBox 6">
            <a:extLst>
              <a:ext uri="{FF2B5EF4-FFF2-40B4-BE49-F238E27FC236}">
                <a16:creationId xmlns:a16="http://schemas.microsoft.com/office/drawing/2014/main" id="{704E69A5-46C8-FA40-A868-EB662D1506EF}"/>
              </a:ext>
            </a:extLst>
          </p:cNvPr>
          <p:cNvSpPr txBox="1"/>
          <p:nvPr/>
        </p:nvSpPr>
        <p:spPr>
          <a:xfrm>
            <a:off x="12891831" y="2198878"/>
            <a:ext cx="4957762" cy="3046988"/>
          </a:xfrm>
          <a:prstGeom prst="rect">
            <a:avLst/>
          </a:prstGeom>
          <a:noFill/>
        </p:spPr>
        <p:txBody>
          <a:bodyPr wrap="square">
            <a:spAutoFit/>
          </a:bodyPr>
          <a:lstStyle/>
          <a:p>
            <a:r>
              <a:rPr lang="en-US" sz="2400" b="0" i="0" dirty="0">
                <a:solidFill>
                  <a:srgbClr val="A3A3A3"/>
                </a:solidFill>
                <a:effectLst/>
                <a:latin typeface="G-font"/>
              </a:rPr>
              <a:t>Once the trojan is launched it connects to the gate server </a:t>
            </a:r>
            <a:r>
              <a:rPr lang="en-US" sz="2400" b="0" i="1" dirty="0">
                <a:solidFill>
                  <a:srgbClr val="A3A3A3"/>
                </a:solidFill>
                <a:effectLst/>
                <a:latin typeface="G-font"/>
              </a:rPr>
              <a:t>79[.]137[.]205[.]212:8080</a:t>
            </a:r>
            <a:r>
              <a:rPr lang="en-US" sz="2400" b="0" i="0" dirty="0">
                <a:solidFill>
                  <a:srgbClr val="A3A3A3"/>
                </a:solidFill>
                <a:effectLst/>
                <a:latin typeface="G-font"/>
              </a:rPr>
              <a:t>, generates AES encryption key, and sends it to the gate server along with a hard-coded worker’s name and </a:t>
            </a:r>
            <a:r>
              <a:rPr lang="en-US" sz="2400" b="0" i="0" dirty="0" err="1">
                <a:solidFill>
                  <a:srgbClr val="A3A3A3"/>
                </a:solidFill>
                <a:effectLst/>
                <a:latin typeface="G-font"/>
              </a:rPr>
              <a:t>userId</a:t>
            </a:r>
            <a:r>
              <a:rPr lang="en-US" sz="2400" b="0" i="0" dirty="0">
                <a:solidFill>
                  <a:srgbClr val="A3A3A3"/>
                </a:solidFill>
                <a:effectLst/>
                <a:latin typeface="G-font"/>
              </a:rPr>
              <a:t> that is also stored into </a:t>
            </a:r>
            <a:r>
              <a:rPr lang="en-US" sz="2400" b="0" i="0" dirty="0" err="1">
                <a:solidFill>
                  <a:srgbClr val="A3A3A3"/>
                </a:solidFill>
                <a:effectLst/>
                <a:latin typeface="G-font"/>
              </a:rPr>
              <a:t>SharedPreferences</a:t>
            </a:r>
            <a:r>
              <a:rPr lang="en-US" sz="2400" b="0" i="0" dirty="0">
                <a:solidFill>
                  <a:srgbClr val="A3A3A3"/>
                </a:solidFill>
                <a:effectLst/>
                <a:latin typeface="G-font"/>
              </a:rPr>
              <a:t>.</a:t>
            </a:r>
            <a:endParaRPr lang="en-UZ" sz="2400" dirty="0"/>
          </a:p>
        </p:txBody>
      </p:sp>
    </p:spTree>
    <p:extLst>
      <p:ext uri="{BB962C8B-B14F-4D97-AF65-F5344CB8AC3E}">
        <p14:creationId xmlns:p14="http://schemas.microsoft.com/office/powerpoint/2010/main" val="3199177339"/>
      </p:ext>
    </p:extLst>
  </p:cSld>
  <p:clrMapOvr>
    <a:masterClrMapping/>
  </p:clrMapOvr>
</p:sld>
</file>

<file path=ppt/theme/theme1.xml><?xml version="1.0" encoding="utf-8"?>
<a:theme xmlns:a="http://schemas.openxmlformats.org/drawingml/2006/main" name="02_POPULAR">
  <a:themeElements>
    <a:clrScheme name="Другая 20">
      <a:dk1>
        <a:srgbClr val="000000"/>
      </a:dk1>
      <a:lt1>
        <a:srgbClr val="FFFFFF"/>
      </a:lt1>
      <a:dk2>
        <a:srgbClr val="000000"/>
      </a:dk2>
      <a:lt2>
        <a:srgbClr val="000000"/>
      </a:lt2>
      <a:accent1>
        <a:srgbClr val="0024EC"/>
      </a:accent1>
      <a:accent2>
        <a:srgbClr val="F2EFAC"/>
      </a:accent2>
      <a:accent3>
        <a:srgbClr val="9AA1A8"/>
      </a:accent3>
      <a:accent4>
        <a:srgbClr val="D0B09D"/>
      </a:accent4>
      <a:accent5>
        <a:srgbClr val="8C3FC5"/>
      </a:accent5>
      <a:accent6>
        <a:srgbClr val="FF3F3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5_CLOSSING">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1994</Words>
  <Application>Microsoft Macintosh PowerPoint</Application>
  <PresentationFormat>Custom</PresentationFormat>
  <Paragraphs>104</Paragraphs>
  <Slides>31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G-font</vt:lpstr>
      <vt:lpstr>02_POPULAR</vt:lpstr>
      <vt:lpstr>05_CLOSSING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2023-08-21T14:15:39Z</dcterms:created>
  <dcterms:modified xsi:type="dcterms:W3CDTF">2025-04-05T19:55:07Z</dcterms:modified>
  <cp:category/>
</cp:coreProperties>
</file>